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3"/>
  </p:notesMasterIdLst>
  <p:sldIdLst>
    <p:sldId id="602" r:id="rId2"/>
    <p:sldId id="525" r:id="rId3"/>
    <p:sldId id="336" r:id="rId4"/>
    <p:sldId id="580" r:id="rId5"/>
    <p:sldId id="581" r:id="rId6"/>
    <p:sldId id="600" r:id="rId7"/>
    <p:sldId id="645" r:id="rId8"/>
    <p:sldId id="646" r:id="rId9"/>
    <p:sldId id="526" r:id="rId10"/>
    <p:sldId id="641" r:id="rId11"/>
    <p:sldId id="601" r:id="rId12"/>
    <p:sldId id="556" r:id="rId13"/>
    <p:sldId id="518" r:id="rId14"/>
    <p:sldId id="583" r:id="rId15"/>
    <p:sldId id="670" r:id="rId16"/>
    <p:sldId id="671" r:id="rId17"/>
    <p:sldId id="604" r:id="rId18"/>
    <p:sldId id="605" r:id="rId19"/>
    <p:sldId id="606" r:id="rId20"/>
    <p:sldId id="607" r:id="rId21"/>
    <p:sldId id="608" r:id="rId22"/>
    <p:sldId id="634" r:id="rId23"/>
    <p:sldId id="635" r:id="rId24"/>
    <p:sldId id="672" r:id="rId25"/>
    <p:sldId id="673" r:id="rId26"/>
    <p:sldId id="674" r:id="rId27"/>
    <p:sldId id="675" r:id="rId28"/>
    <p:sldId id="676" r:id="rId29"/>
    <p:sldId id="677" r:id="rId30"/>
    <p:sldId id="678" r:id="rId31"/>
    <p:sldId id="368" r:id="rId32"/>
    <p:sldId id="714" r:id="rId33"/>
    <p:sldId id="717" r:id="rId34"/>
    <p:sldId id="588" r:id="rId35"/>
    <p:sldId id="589" r:id="rId36"/>
    <p:sldId id="590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82" r:id="rId47"/>
    <p:sldId id="683" r:id="rId48"/>
    <p:sldId id="684" r:id="rId49"/>
    <p:sldId id="603" r:id="rId50"/>
    <p:sldId id="685" r:id="rId51"/>
    <p:sldId id="686" r:id="rId52"/>
    <p:sldId id="687" r:id="rId53"/>
    <p:sldId id="688" r:id="rId54"/>
    <p:sldId id="689" r:id="rId55"/>
    <p:sldId id="690" r:id="rId56"/>
    <p:sldId id="691" r:id="rId57"/>
    <p:sldId id="692" r:id="rId58"/>
    <p:sldId id="693" r:id="rId59"/>
    <p:sldId id="694" r:id="rId60"/>
    <p:sldId id="695" r:id="rId61"/>
    <p:sldId id="696" r:id="rId62"/>
    <p:sldId id="697" r:id="rId63"/>
    <p:sldId id="698" r:id="rId64"/>
    <p:sldId id="699" r:id="rId65"/>
    <p:sldId id="700" r:id="rId66"/>
    <p:sldId id="701" r:id="rId67"/>
    <p:sldId id="702" r:id="rId68"/>
    <p:sldId id="703" r:id="rId69"/>
    <p:sldId id="623" r:id="rId70"/>
    <p:sldId id="624" r:id="rId71"/>
    <p:sldId id="704" r:id="rId72"/>
    <p:sldId id="705" r:id="rId73"/>
    <p:sldId id="644" r:id="rId74"/>
    <p:sldId id="706" r:id="rId75"/>
    <p:sldId id="707" r:id="rId76"/>
    <p:sldId id="708" r:id="rId77"/>
    <p:sldId id="709" r:id="rId78"/>
    <p:sldId id="710" r:id="rId79"/>
    <p:sldId id="711" r:id="rId80"/>
    <p:sldId id="712" r:id="rId81"/>
    <p:sldId id="713" r:id="rId82"/>
    <p:sldId id="530" r:id="rId83"/>
    <p:sldId id="649" r:id="rId84"/>
    <p:sldId id="650" r:id="rId85"/>
    <p:sldId id="651" r:id="rId86"/>
    <p:sldId id="652" r:id="rId87"/>
    <p:sldId id="653" r:id="rId88"/>
    <p:sldId id="654" r:id="rId89"/>
    <p:sldId id="655" r:id="rId90"/>
    <p:sldId id="656" r:id="rId91"/>
    <p:sldId id="657" r:id="rId92"/>
    <p:sldId id="658" r:id="rId93"/>
    <p:sldId id="659" r:id="rId94"/>
    <p:sldId id="660" r:id="rId95"/>
    <p:sldId id="661" r:id="rId96"/>
    <p:sldId id="662" r:id="rId97"/>
    <p:sldId id="663" r:id="rId98"/>
    <p:sldId id="664" r:id="rId99"/>
    <p:sldId id="665" r:id="rId100"/>
    <p:sldId id="666" r:id="rId101"/>
    <p:sldId id="667" r:id="rId102"/>
    <p:sldId id="718" r:id="rId103"/>
    <p:sldId id="642" r:id="rId104"/>
    <p:sldId id="643" r:id="rId105"/>
    <p:sldId id="719" r:id="rId106"/>
    <p:sldId id="609" r:id="rId107"/>
    <p:sldId id="680" r:id="rId108"/>
    <p:sldId id="679" r:id="rId109"/>
    <p:sldId id="610" r:id="rId110"/>
    <p:sldId id="611" r:id="rId111"/>
    <p:sldId id="612" r:id="rId112"/>
    <p:sldId id="633" r:id="rId113"/>
    <p:sldId id="613" r:id="rId114"/>
    <p:sldId id="619" r:id="rId115"/>
    <p:sldId id="620" r:id="rId116"/>
    <p:sldId id="621" r:id="rId117"/>
    <p:sldId id="622" r:id="rId118"/>
    <p:sldId id="618" r:id="rId119"/>
    <p:sldId id="617" r:id="rId120"/>
    <p:sldId id="614" r:id="rId121"/>
    <p:sldId id="615" r:id="rId122"/>
    <p:sldId id="616" r:id="rId123"/>
    <p:sldId id="625" r:id="rId124"/>
    <p:sldId id="715" r:id="rId125"/>
    <p:sldId id="531" r:id="rId126"/>
    <p:sldId id="532" r:id="rId127"/>
    <p:sldId id="533" r:id="rId128"/>
    <p:sldId id="534" r:id="rId129"/>
    <p:sldId id="535" r:id="rId130"/>
    <p:sldId id="536" r:id="rId131"/>
    <p:sldId id="537" r:id="rId132"/>
    <p:sldId id="538" r:id="rId133"/>
    <p:sldId id="539" r:id="rId134"/>
    <p:sldId id="540" r:id="rId135"/>
    <p:sldId id="541" r:id="rId136"/>
    <p:sldId id="542" r:id="rId137"/>
    <p:sldId id="543" r:id="rId138"/>
    <p:sldId id="544" r:id="rId139"/>
    <p:sldId id="545" r:id="rId140"/>
    <p:sldId id="546" r:id="rId141"/>
    <p:sldId id="547" r:id="rId142"/>
    <p:sldId id="548" r:id="rId143"/>
    <p:sldId id="557" r:id="rId144"/>
    <p:sldId id="558" r:id="rId145"/>
    <p:sldId id="559" r:id="rId146"/>
    <p:sldId id="579" r:id="rId147"/>
    <p:sldId id="561" r:id="rId148"/>
    <p:sldId id="562" r:id="rId149"/>
    <p:sldId id="560" r:id="rId150"/>
    <p:sldId id="563" r:id="rId151"/>
    <p:sldId id="564" r:id="rId152"/>
    <p:sldId id="565" r:id="rId153"/>
    <p:sldId id="566" r:id="rId154"/>
    <p:sldId id="567" r:id="rId155"/>
    <p:sldId id="572" r:id="rId156"/>
    <p:sldId id="573" r:id="rId157"/>
    <p:sldId id="574" r:id="rId158"/>
    <p:sldId id="575" r:id="rId159"/>
    <p:sldId id="576" r:id="rId160"/>
    <p:sldId id="577" r:id="rId161"/>
    <p:sldId id="578" r:id="rId162"/>
    <p:sldId id="681" r:id="rId163"/>
    <p:sldId id="716" r:id="rId164"/>
    <p:sldId id="626" r:id="rId165"/>
    <p:sldId id="627" r:id="rId166"/>
    <p:sldId id="628" r:id="rId167"/>
    <p:sldId id="629" r:id="rId168"/>
    <p:sldId id="630" r:id="rId169"/>
    <p:sldId id="631" r:id="rId170"/>
    <p:sldId id="632" r:id="rId171"/>
    <p:sldId id="647" r:id="rId1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3E7F60"/>
    <a:srgbClr val="7F0055"/>
    <a:srgbClr val="C0504D"/>
    <a:srgbClr val="E8F8FF"/>
    <a:srgbClr val="CDD6DC"/>
    <a:srgbClr val="CCD5DB"/>
    <a:srgbClr val="FFF8EA"/>
    <a:srgbClr val="E0E0E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28"/>
    <p:restoredTop sz="94745"/>
  </p:normalViewPr>
  <p:slideViewPr>
    <p:cSldViewPr snapToGrid="0" snapToObjects="1">
      <p:cViewPr varScale="1">
        <p:scale>
          <a:sx n="98" d="100"/>
          <a:sy n="98" d="100"/>
        </p:scale>
        <p:origin x="5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92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62524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403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93131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178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6743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5892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21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915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05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02E168-9E99-8E40-B239-3A462972E7A3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30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6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1D7AC9-BB0F-4D42-92BC-3E6C07AD076D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778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AD9C8-FFDB-1D49-9EE8-8D5C52EAF45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40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EFA041-930F-744A-A8B6-C67CD69E59D4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58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97E0A-3219-674C-9E15-8CAC744A5B1B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49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CA65C-833F-804D-A9C2-9F5EAEF4C3BF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56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2E2F5-4CB3-CE4D-AB40-EB18451C31DE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69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613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34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3BADB6-69E9-8B48-B199-ABA93483B835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365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11:45AM</a:t>
            </a:r>
          </a:p>
          <a:p>
            <a:r>
              <a:rPr lang="en-US" dirty="0"/>
              <a:t>Think pair share (hint: fencepost)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9016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because it’s easy to see what those numbers represent,</a:t>
            </a:r>
            <a:r>
              <a:rPr lang="en-US" baseline="0" dirty="0"/>
              <a:t> and they are easy to change</a:t>
            </a:r>
          </a:p>
          <a:p>
            <a:endParaRPr lang="en-US" baseline="0" dirty="0"/>
          </a:p>
          <a:p>
            <a:r>
              <a:rPr lang="en-US" baseline="0" dirty="0"/>
              <a:t>Why do I need constants? </a:t>
            </a:r>
            <a:r>
              <a:rPr lang="mr-IN" baseline="0" dirty="0"/>
              <a:t>–</a:t>
            </a:r>
            <a:r>
              <a:rPr lang="en-US" baseline="0" dirty="0"/>
              <a:t> pi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2297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6376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2963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</a:t>
            </a:r>
            <a:r>
              <a:rPr lang="en-US" baseline="0" dirty="0"/>
              <a:t> exits the closest loop it is in</a:t>
            </a:r>
          </a:p>
          <a:p>
            <a:r>
              <a:rPr lang="en-US" baseline="0" dirty="0"/>
              <a:t>”Loop and a half” </a:t>
            </a:r>
            <a:r>
              <a:rPr lang="mr-IN" baseline="0" dirty="0"/>
              <a:t>–</a:t>
            </a:r>
            <a:r>
              <a:rPr lang="en-US" baseline="0" dirty="0"/>
              <a:t> not as good style</a:t>
            </a:r>
          </a:p>
          <a:p>
            <a:endParaRPr lang="en-US" baseline="0" dirty="0"/>
          </a:p>
          <a:p>
            <a:r>
              <a:rPr lang="en-US" baseline="0" dirty="0"/>
              <a:t>You can have more complex conditions if you want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630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12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1837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360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79735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073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6237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930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538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does not store</a:t>
            </a:r>
            <a:r>
              <a:rPr lang="en-US" baseline="0" dirty="0"/>
              <a:t> the whole expression </a:t>
            </a:r>
            <a:r>
              <a:rPr lang="mr-IN" baseline="0" dirty="0"/>
              <a:t>–</a:t>
            </a:r>
            <a:r>
              <a:rPr lang="en-US" baseline="0" dirty="0"/>
              <a:t> just the value.</a:t>
            </a:r>
          </a:p>
          <a:p>
            <a:r>
              <a:rPr lang="en-US" baseline="0" dirty="0"/>
              <a:t>Note </a:t>
            </a:r>
            <a:r>
              <a:rPr lang="mr-IN" baseline="0" dirty="0"/>
              <a:t>–</a:t>
            </a:r>
            <a:r>
              <a:rPr lang="en-US" baseline="0" dirty="0"/>
              <a:t> we don’t need to check if it’s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9286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22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62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Equals is weird because single equals is assignment!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8180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9074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8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7526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981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01883" y="468351"/>
            <a:ext cx="1639229" cy="289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Flow Revisited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102" y="19328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20726766">
            <a:off x="5697939" y="2133105"/>
            <a:ext cx="3096360" cy="523220"/>
          </a:xfrm>
          <a:prstGeom prst="rect">
            <a:avLst/>
          </a:prstGeom>
          <a:solidFill>
            <a:srgbClr val="CCD5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ill Sans Ultra Bold" charset="0"/>
                <a:ea typeface="Gill Sans Ultra Bold" charset="0"/>
                <a:cs typeface="Gill Sans Ultra Bold" charset="0"/>
              </a:rPr>
              <a:t>Control Flow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6917" y="434897"/>
            <a:ext cx="1750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E8F8FF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CS106A</a:t>
            </a:r>
            <a:endParaRPr lang="en-US" sz="2000" dirty="0">
              <a:solidFill>
                <a:srgbClr val="E8F8FF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8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19814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use For / While / If in Java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61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07062" y="1932097"/>
            <a:ext cx="429058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26926247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19094" y="4687328"/>
            <a:ext cx="741879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12363896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825190"/>
            <a:ext cx="54083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474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60110" y="3445727"/>
            <a:ext cx="3735675" cy="1182029"/>
          </a:xfrm>
          <a:custGeom>
            <a:avLst/>
            <a:gdLst>
              <a:gd name="connsiteX0" fmla="*/ 3501500 w 3735675"/>
              <a:gd name="connsiteY0" fmla="*/ 122663 h 1182029"/>
              <a:gd name="connsiteX1" fmla="*/ 3412290 w 3735675"/>
              <a:gd name="connsiteY1" fmla="*/ 122663 h 1182029"/>
              <a:gd name="connsiteX2" fmla="*/ 3166963 w 3735675"/>
              <a:gd name="connsiteY2" fmla="*/ 111512 h 1182029"/>
              <a:gd name="connsiteX3" fmla="*/ 3122358 w 3735675"/>
              <a:gd name="connsiteY3" fmla="*/ 100361 h 1182029"/>
              <a:gd name="connsiteX4" fmla="*/ 3088905 w 3735675"/>
              <a:gd name="connsiteY4" fmla="*/ 89210 h 1182029"/>
              <a:gd name="connsiteX5" fmla="*/ 3033149 w 3735675"/>
              <a:gd name="connsiteY5" fmla="*/ 78058 h 1182029"/>
              <a:gd name="connsiteX6" fmla="*/ 2575949 w 3735675"/>
              <a:gd name="connsiteY6" fmla="*/ 89210 h 1182029"/>
              <a:gd name="connsiteX7" fmla="*/ 2464436 w 3735675"/>
              <a:gd name="connsiteY7" fmla="*/ 89210 h 1182029"/>
              <a:gd name="connsiteX8" fmla="*/ 1594641 w 3735675"/>
              <a:gd name="connsiteY8" fmla="*/ 89210 h 1182029"/>
              <a:gd name="connsiteX9" fmla="*/ 1505431 w 3735675"/>
              <a:gd name="connsiteY9" fmla="*/ 66907 h 1182029"/>
              <a:gd name="connsiteX10" fmla="*/ 1293558 w 3735675"/>
              <a:gd name="connsiteY10" fmla="*/ 22302 h 1182029"/>
              <a:gd name="connsiteX11" fmla="*/ 981324 w 3735675"/>
              <a:gd name="connsiteY11" fmla="*/ 0 h 1182029"/>
              <a:gd name="connsiteX12" fmla="*/ 379158 w 3735675"/>
              <a:gd name="connsiteY12" fmla="*/ 22302 h 1182029"/>
              <a:gd name="connsiteX13" fmla="*/ 256495 w 3735675"/>
              <a:gd name="connsiteY13" fmla="*/ 44605 h 1182029"/>
              <a:gd name="connsiteX14" fmla="*/ 223041 w 3735675"/>
              <a:gd name="connsiteY14" fmla="*/ 66907 h 1182029"/>
              <a:gd name="connsiteX15" fmla="*/ 189588 w 3735675"/>
              <a:gd name="connsiteY15" fmla="*/ 78058 h 1182029"/>
              <a:gd name="connsiteX16" fmla="*/ 122680 w 3735675"/>
              <a:gd name="connsiteY16" fmla="*/ 133814 h 1182029"/>
              <a:gd name="connsiteX17" fmla="*/ 100378 w 3735675"/>
              <a:gd name="connsiteY17" fmla="*/ 178419 h 1182029"/>
              <a:gd name="connsiteX18" fmla="*/ 66924 w 3735675"/>
              <a:gd name="connsiteY18" fmla="*/ 234175 h 1182029"/>
              <a:gd name="connsiteX19" fmla="*/ 55773 w 3735675"/>
              <a:gd name="connsiteY19" fmla="*/ 289932 h 1182029"/>
              <a:gd name="connsiteX20" fmla="*/ 22319 w 3735675"/>
              <a:gd name="connsiteY20" fmla="*/ 379141 h 1182029"/>
              <a:gd name="connsiteX21" fmla="*/ 11168 w 3735675"/>
              <a:gd name="connsiteY21" fmla="*/ 457200 h 1182029"/>
              <a:gd name="connsiteX22" fmla="*/ 17 w 3735675"/>
              <a:gd name="connsiteY22" fmla="*/ 501805 h 1182029"/>
              <a:gd name="connsiteX23" fmla="*/ 11168 w 3735675"/>
              <a:gd name="connsiteY23" fmla="*/ 758283 h 1182029"/>
              <a:gd name="connsiteX24" fmla="*/ 44622 w 3735675"/>
              <a:gd name="connsiteY24" fmla="*/ 814039 h 1182029"/>
              <a:gd name="connsiteX25" fmla="*/ 100378 w 3735675"/>
              <a:gd name="connsiteY25" fmla="*/ 914400 h 1182029"/>
              <a:gd name="connsiteX26" fmla="*/ 122680 w 3735675"/>
              <a:gd name="connsiteY26" fmla="*/ 947853 h 1182029"/>
              <a:gd name="connsiteX27" fmla="*/ 234192 w 3735675"/>
              <a:gd name="connsiteY27" fmla="*/ 1037063 h 1182029"/>
              <a:gd name="connsiteX28" fmla="*/ 390310 w 3735675"/>
              <a:gd name="connsiteY28" fmla="*/ 1092819 h 1182029"/>
              <a:gd name="connsiteX29" fmla="*/ 524124 w 3735675"/>
              <a:gd name="connsiteY29" fmla="*/ 1137424 h 1182029"/>
              <a:gd name="connsiteX30" fmla="*/ 591031 w 3735675"/>
              <a:gd name="connsiteY30" fmla="*/ 1148575 h 1182029"/>
              <a:gd name="connsiteX31" fmla="*/ 646788 w 3735675"/>
              <a:gd name="connsiteY31" fmla="*/ 1159727 h 1182029"/>
              <a:gd name="connsiteX32" fmla="*/ 825207 w 3735675"/>
              <a:gd name="connsiteY32" fmla="*/ 1182029 h 1182029"/>
              <a:gd name="connsiteX33" fmla="*/ 1271256 w 3735675"/>
              <a:gd name="connsiteY33" fmla="*/ 1148575 h 1182029"/>
              <a:gd name="connsiteX34" fmla="*/ 1427373 w 3735675"/>
              <a:gd name="connsiteY34" fmla="*/ 1126273 h 1182029"/>
              <a:gd name="connsiteX35" fmla="*/ 1672700 w 3735675"/>
              <a:gd name="connsiteY35" fmla="*/ 1081668 h 1182029"/>
              <a:gd name="connsiteX36" fmla="*/ 1817666 w 3735675"/>
              <a:gd name="connsiteY36" fmla="*/ 1070517 h 1182029"/>
              <a:gd name="connsiteX37" fmla="*/ 2286017 w 3735675"/>
              <a:gd name="connsiteY37" fmla="*/ 1025912 h 1182029"/>
              <a:gd name="connsiteX38" fmla="*/ 2453285 w 3735675"/>
              <a:gd name="connsiteY38" fmla="*/ 1014761 h 1182029"/>
              <a:gd name="connsiteX39" fmla="*/ 2921636 w 3735675"/>
              <a:gd name="connsiteY39" fmla="*/ 992458 h 1182029"/>
              <a:gd name="connsiteX40" fmla="*/ 3088905 w 3735675"/>
              <a:gd name="connsiteY40" fmla="*/ 970156 h 1182029"/>
              <a:gd name="connsiteX41" fmla="*/ 3256173 w 3735675"/>
              <a:gd name="connsiteY41" fmla="*/ 959005 h 1182029"/>
              <a:gd name="connsiteX42" fmla="*/ 3278475 w 3735675"/>
              <a:gd name="connsiteY42" fmla="*/ 936702 h 1182029"/>
              <a:gd name="connsiteX43" fmla="*/ 3323080 w 3735675"/>
              <a:gd name="connsiteY43" fmla="*/ 925551 h 1182029"/>
              <a:gd name="connsiteX44" fmla="*/ 3356534 w 3735675"/>
              <a:gd name="connsiteY44" fmla="*/ 914400 h 1182029"/>
              <a:gd name="connsiteX45" fmla="*/ 3468046 w 3735675"/>
              <a:gd name="connsiteY45" fmla="*/ 858644 h 1182029"/>
              <a:gd name="connsiteX46" fmla="*/ 3490349 w 3735675"/>
              <a:gd name="connsiteY46" fmla="*/ 836341 h 1182029"/>
              <a:gd name="connsiteX47" fmla="*/ 3579558 w 3735675"/>
              <a:gd name="connsiteY47" fmla="*/ 758283 h 1182029"/>
              <a:gd name="connsiteX48" fmla="*/ 3624163 w 3735675"/>
              <a:gd name="connsiteY48" fmla="*/ 680224 h 1182029"/>
              <a:gd name="connsiteX49" fmla="*/ 3668768 w 3735675"/>
              <a:gd name="connsiteY49" fmla="*/ 613317 h 1182029"/>
              <a:gd name="connsiteX50" fmla="*/ 3702222 w 3735675"/>
              <a:gd name="connsiteY50" fmla="*/ 546410 h 1182029"/>
              <a:gd name="connsiteX51" fmla="*/ 3713373 w 3735675"/>
              <a:gd name="connsiteY51" fmla="*/ 501805 h 1182029"/>
              <a:gd name="connsiteX52" fmla="*/ 3724524 w 3735675"/>
              <a:gd name="connsiteY52" fmla="*/ 468351 h 1182029"/>
              <a:gd name="connsiteX53" fmla="*/ 3735675 w 3735675"/>
              <a:gd name="connsiteY53" fmla="*/ 412595 h 1182029"/>
              <a:gd name="connsiteX54" fmla="*/ 3724524 w 3735675"/>
              <a:gd name="connsiteY54" fmla="*/ 256478 h 1182029"/>
              <a:gd name="connsiteX55" fmla="*/ 3713373 w 3735675"/>
              <a:gd name="connsiteY55" fmla="*/ 223024 h 1182029"/>
              <a:gd name="connsiteX56" fmla="*/ 3668768 w 3735675"/>
              <a:gd name="connsiteY56" fmla="*/ 178419 h 1182029"/>
              <a:gd name="connsiteX57" fmla="*/ 3635314 w 3735675"/>
              <a:gd name="connsiteY57" fmla="*/ 167268 h 1182029"/>
              <a:gd name="connsiteX58" fmla="*/ 3601861 w 3735675"/>
              <a:gd name="connsiteY58" fmla="*/ 144966 h 1182029"/>
              <a:gd name="connsiteX59" fmla="*/ 3401139 w 3735675"/>
              <a:gd name="connsiteY59" fmla="*/ 133814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35675" h="1182029">
                <a:moveTo>
                  <a:pt x="3501500" y="122663"/>
                </a:moveTo>
                <a:cubicBezTo>
                  <a:pt x="3410541" y="145402"/>
                  <a:pt x="3503249" y="129660"/>
                  <a:pt x="3412290" y="122663"/>
                </a:cubicBezTo>
                <a:cubicBezTo>
                  <a:pt x="3330671" y="116385"/>
                  <a:pt x="3248739" y="115229"/>
                  <a:pt x="3166963" y="111512"/>
                </a:cubicBezTo>
                <a:cubicBezTo>
                  <a:pt x="3152095" y="107795"/>
                  <a:pt x="3137094" y="104571"/>
                  <a:pt x="3122358" y="100361"/>
                </a:cubicBezTo>
                <a:cubicBezTo>
                  <a:pt x="3111056" y="97132"/>
                  <a:pt x="3100308" y="92061"/>
                  <a:pt x="3088905" y="89210"/>
                </a:cubicBezTo>
                <a:cubicBezTo>
                  <a:pt x="3070517" y="84613"/>
                  <a:pt x="3051734" y="81775"/>
                  <a:pt x="3033149" y="78058"/>
                </a:cubicBezTo>
                <a:cubicBezTo>
                  <a:pt x="2880749" y="81775"/>
                  <a:pt x="2728237" y="82288"/>
                  <a:pt x="2575949" y="89210"/>
                </a:cubicBezTo>
                <a:cubicBezTo>
                  <a:pt x="2428301" y="95921"/>
                  <a:pt x="2753721" y="130535"/>
                  <a:pt x="2464436" y="89210"/>
                </a:cubicBezTo>
                <a:cubicBezTo>
                  <a:pt x="2167861" y="95800"/>
                  <a:pt x="1889339" y="110773"/>
                  <a:pt x="1594641" y="89210"/>
                </a:cubicBezTo>
                <a:cubicBezTo>
                  <a:pt x="1564071" y="86973"/>
                  <a:pt x="1535168" y="74341"/>
                  <a:pt x="1505431" y="66907"/>
                </a:cubicBezTo>
                <a:cubicBezTo>
                  <a:pt x="1435148" y="49336"/>
                  <a:pt x="1366466" y="31415"/>
                  <a:pt x="1293558" y="22302"/>
                </a:cubicBezTo>
                <a:cubicBezTo>
                  <a:pt x="1130489" y="1919"/>
                  <a:pt x="1234279" y="12647"/>
                  <a:pt x="981324" y="0"/>
                </a:cubicBezTo>
                <a:cubicBezTo>
                  <a:pt x="548755" y="9403"/>
                  <a:pt x="618737" y="-9641"/>
                  <a:pt x="379158" y="22302"/>
                </a:cubicBezTo>
                <a:cubicBezTo>
                  <a:pt x="293538" y="33718"/>
                  <a:pt x="322161" y="28187"/>
                  <a:pt x="256495" y="44605"/>
                </a:cubicBezTo>
                <a:cubicBezTo>
                  <a:pt x="245344" y="52039"/>
                  <a:pt x="235028" y="60913"/>
                  <a:pt x="223041" y="66907"/>
                </a:cubicBezTo>
                <a:cubicBezTo>
                  <a:pt x="212528" y="72164"/>
                  <a:pt x="199793" y="72226"/>
                  <a:pt x="189588" y="78058"/>
                </a:cubicBezTo>
                <a:cubicBezTo>
                  <a:pt x="158665" y="95729"/>
                  <a:pt x="145628" y="110867"/>
                  <a:pt x="122680" y="133814"/>
                </a:cubicBezTo>
                <a:cubicBezTo>
                  <a:pt x="115246" y="148682"/>
                  <a:pt x="108451" y="163888"/>
                  <a:pt x="100378" y="178419"/>
                </a:cubicBezTo>
                <a:cubicBezTo>
                  <a:pt x="89852" y="197366"/>
                  <a:pt x="74974" y="214051"/>
                  <a:pt x="66924" y="234175"/>
                </a:cubicBezTo>
                <a:cubicBezTo>
                  <a:pt x="59885" y="251773"/>
                  <a:pt x="60370" y="271544"/>
                  <a:pt x="55773" y="289932"/>
                </a:cubicBezTo>
                <a:cubicBezTo>
                  <a:pt x="49946" y="313241"/>
                  <a:pt x="29141" y="362086"/>
                  <a:pt x="22319" y="379141"/>
                </a:cubicBezTo>
                <a:cubicBezTo>
                  <a:pt x="18602" y="405161"/>
                  <a:pt x="15870" y="431340"/>
                  <a:pt x="11168" y="457200"/>
                </a:cubicBezTo>
                <a:cubicBezTo>
                  <a:pt x="8426" y="472279"/>
                  <a:pt x="17" y="486479"/>
                  <a:pt x="17" y="501805"/>
                </a:cubicBezTo>
                <a:cubicBezTo>
                  <a:pt x="17" y="587378"/>
                  <a:pt x="-934" y="673570"/>
                  <a:pt x="11168" y="758283"/>
                </a:cubicBezTo>
                <a:cubicBezTo>
                  <a:pt x="14233" y="779739"/>
                  <a:pt x="34929" y="794653"/>
                  <a:pt x="44622" y="814039"/>
                </a:cubicBezTo>
                <a:cubicBezTo>
                  <a:pt x="103506" y="931807"/>
                  <a:pt x="-40266" y="703435"/>
                  <a:pt x="100378" y="914400"/>
                </a:cubicBezTo>
                <a:cubicBezTo>
                  <a:pt x="107812" y="925551"/>
                  <a:pt x="113203" y="938376"/>
                  <a:pt x="122680" y="947853"/>
                </a:cubicBezTo>
                <a:cubicBezTo>
                  <a:pt x="164167" y="989340"/>
                  <a:pt x="177925" y="1008929"/>
                  <a:pt x="234192" y="1037063"/>
                </a:cubicBezTo>
                <a:cubicBezTo>
                  <a:pt x="365535" y="1102735"/>
                  <a:pt x="304722" y="1066073"/>
                  <a:pt x="390310" y="1092819"/>
                </a:cubicBezTo>
                <a:cubicBezTo>
                  <a:pt x="435187" y="1106843"/>
                  <a:pt x="477746" y="1129694"/>
                  <a:pt x="524124" y="1137424"/>
                </a:cubicBezTo>
                <a:lnTo>
                  <a:pt x="591031" y="1148575"/>
                </a:lnTo>
                <a:cubicBezTo>
                  <a:pt x="609679" y="1151966"/>
                  <a:pt x="628000" y="1157222"/>
                  <a:pt x="646788" y="1159727"/>
                </a:cubicBezTo>
                <a:cubicBezTo>
                  <a:pt x="914847" y="1195469"/>
                  <a:pt x="640318" y="1151215"/>
                  <a:pt x="825207" y="1182029"/>
                </a:cubicBezTo>
                <a:cubicBezTo>
                  <a:pt x="973890" y="1170878"/>
                  <a:pt x="1123654" y="1169661"/>
                  <a:pt x="1271256" y="1148575"/>
                </a:cubicBezTo>
                <a:cubicBezTo>
                  <a:pt x="1323295" y="1141141"/>
                  <a:pt x="1375826" y="1136582"/>
                  <a:pt x="1427373" y="1126273"/>
                </a:cubicBezTo>
                <a:cubicBezTo>
                  <a:pt x="1499499" y="1111848"/>
                  <a:pt x="1601376" y="1090227"/>
                  <a:pt x="1672700" y="1081668"/>
                </a:cubicBezTo>
                <a:cubicBezTo>
                  <a:pt x="1720820" y="1075894"/>
                  <a:pt x="1769477" y="1075680"/>
                  <a:pt x="1817666" y="1070517"/>
                </a:cubicBezTo>
                <a:cubicBezTo>
                  <a:pt x="2220939" y="1027309"/>
                  <a:pt x="1685069" y="1065974"/>
                  <a:pt x="2286017" y="1025912"/>
                </a:cubicBezTo>
                <a:lnTo>
                  <a:pt x="2453285" y="1014761"/>
                </a:lnTo>
                <a:lnTo>
                  <a:pt x="2921636" y="992458"/>
                </a:lnTo>
                <a:cubicBezTo>
                  <a:pt x="2977392" y="985024"/>
                  <a:pt x="3032934" y="975753"/>
                  <a:pt x="3088905" y="970156"/>
                </a:cubicBezTo>
                <a:cubicBezTo>
                  <a:pt x="3144507" y="964596"/>
                  <a:pt x="3201144" y="968716"/>
                  <a:pt x="3256173" y="959005"/>
                </a:cubicBezTo>
                <a:cubicBezTo>
                  <a:pt x="3266527" y="957178"/>
                  <a:pt x="3269071" y="941404"/>
                  <a:pt x="3278475" y="936702"/>
                </a:cubicBezTo>
                <a:cubicBezTo>
                  <a:pt x="3292183" y="929848"/>
                  <a:pt x="3308344" y="929761"/>
                  <a:pt x="3323080" y="925551"/>
                </a:cubicBezTo>
                <a:cubicBezTo>
                  <a:pt x="3334382" y="922322"/>
                  <a:pt x="3345528" y="918527"/>
                  <a:pt x="3356534" y="914400"/>
                </a:cubicBezTo>
                <a:cubicBezTo>
                  <a:pt x="3404134" y="896550"/>
                  <a:pt x="3425746" y="888858"/>
                  <a:pt x="3468046" y="858644"/>
                </a:cubicBezTo>
                <a:cubicBezTo>
                  <a:pt x="3476601" y="852533"/>
                  <a:pt x="3482139" y="842909"/>
                  <a:pt x="3490349" y="836341"/>
                </a:cubicBezTo>
                <a:cubicBezTo>
                  <a:pt x="3532451" y="802659"/>
                  <a:pt x="3540252" y="817241"/>
                  <a:pt x="3579558" y="758283"/>
                </a:cubicBezTo>
                <a:cubicBezTo>
                  <a:pt x="3656706" y="642563"/>
                  <a:pt x="3539279" y="821698"/>
                  <a:pt x="3624163" y="680224"/>
                </a:cubicBezTo>
                <a:cubicBezTo>
                  <a:pt x="3637954" y="657240"/>
                  <a:pt x="3660292" y="638746"/>
                  <a:pt x="3668768" y="613317"/>
                </a:cubicBezTo>
                <a:cubicBezTo>
                  <a:pt x="3684157" y="567149"/>
                  <a:pt x="3673399" y="589643"/>
                  <a:pt x="3702222" y="546410"/>
                </a:cubicBezTo>
                <a:cubicBezTo>
                  <a:pt x="3705939" y="531542"/>
                  <a:pt x="3709163" y="516541"/>
                  <a:pt x="3713373" y="501805"/>
                </a:cubicBezTo>
                <a:cubicBezTo>
                  <a:pt x="3716602" y="490503"/>
                  <a:pt x="3721673" y="479755"/>
                  <a:pt x="3724524" y="468351"/>
                </a:cubicBezTo>
                <a:cubicBezTo>
                  <a:pt x="3729121" y="449963"/>
                  <a:pt x="3731958" y="431180"/>
                  <a:pt x="3735675" y="412595"/>
                </a:cubicBezTo>
                <a:cubicBezTo>
                  <a:pt x="3731958" y="360556"/>
                  <a:pt x="3730620" y="308292"/>
                  <a:pt x="3724524" y="256478"/>
                </a:cubicBezTo>
                <a:cubicBezTo>
                  <a:pt x="3723151" y="244804"/>
                  <a:pt x="3720205" y="232589"/>
                  <a:pt x="3713373" y="223024"/>
                </a:cubicBezTo>
                <a:cubicBezTo>
                  <a:pt x="3701151" y="205914"/>
                  <a:pt x="3688716" y="185068"/>
                  <a:pt x="3668768" y="178419"/>
                </a:cubicBezTo>
                <a:lnTo>
                  <a:pt x="3635314" y="167268"/>
                </a:lnTo>
                <a:cubicBezTo>
                  <a:pt x="3624163" y="159834"/>
                  <a:pt x="3614179" y="150245"/>
                  <a:pt x="3601861" y="144966"/>
                </a:cubicBezTo>
                <a:cubicBezTo>
                  <a:pt x="3546389" y="121192"/>
                  <a:pt x="3438060" y="133814"/>
                  <a:pt x="3401139" y="13381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83512" y="4739269"/>
            <a:ext cx="278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Today is your day, </a:t>
            </a:r>
            <a:r>
              <a:rPr lang="en-US" sz="2400" dirty="0" err="1">
                <a:solidFill>
                  <a:srgbClr val="0027FF"/>
                </a:solidFill>
              </a:rPr>
              <a:t>tio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8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Remainder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979342" y="1315842"/>
            <a:ext cx="5185317" cy="4282070"/>
            <a:chOff x="1951465" y="1103969"/>
            <a:chExt cx="5185317" cy="4282070"/>
          </a:xfrm>
        </p:grpSpPr>
        <p:sp>
          <p:nvSpPr>
            <p:cNvPr id="5" name="Rounded Rectangle 4"/>
            <p:cNvSpPr/>
            <p:nvPr/>
          </p:nvSpPr>
          <p:spPr>
            <a:xfrm>
              <a:off x="1951465" y="1103969"/>
              <a:ext cx="5185317" cy="4282070"/>
            </a:xfrm>
            <a:prstGeom prst="roundRect">
              <a:avLst>
                <a:gd name="adj" fmla="val 5341"/>
              </a:avLst>
            </a:prstGeom>
            <a:solidFill>
              <a:srgbClr val="FFF8EA"/>
            </a:solidFill>
            <a:ln w="12700">
              <a:solidFill>
                <a:srgbClr val="FFD5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58123" y="1506526"/>
              <a:ext cx="4572000" cy="34163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an example of the % operator</a:t>
              </a:r>
            </a:p>
            <a:p>
              <a:r>
                <a:rPr lang="en-US" dirty="0" err="1">
                  <a:latin typeface="Monaco" charset="0"/>
                </a:rPr>
                <a:t>println</a:t>
              </a:r>
              <a:r>
                <a:rPr lang="en-US" dirty="0">
                  <a:latin typeface="Monaco" charset="0"/>
                </a:rPr>
                <a:t>(17 % 4);</a:t>
              </a:r>
            </a:p>
            <a:p>
              <a:endPara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reads a number from the user</a:t>
              </a:r>
            </a:p>
            <a:p>
              <a:r>
                <a:rPr lang="mr-IN" b="1" dirty="0" err="1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mr-IN" b="1" dirty="0" err="1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 = </a:t>
              </a:r>
              <a:r>
                <a:rPr lang="mr-IN" b="1" dirty="0" err="1">
                  <a:solidFill>
                    <a:srgbClr val="000000"/>
                  </a:solidFill>
                  <a:latin typeface="Monaco" charset="0"/>
                </a:rPr>
                <a:t>readInt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(</a:t>
              </a:r>
              <a:r>
                <a:rPr lang="mr-IN" b="1" dirty="0">
                  <a:solidFill>
                    <a:srgbClr val="2A00FF"/>
                  </a:solidFill>
                  <a:latin typeface="Monaco" charset="0"/>
                </a:rPr>
                <a:t>"?: "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);</a:t>
              </a:r>
            </a:p>
            <a:p>
              <a:endParaRPr lang="en-US" b="1" dirty="0">
                <a:solidFill>
                  <a:srgbClr val="7F0055"/>
                </a:solidFill>
                <a:latin typeface="Monaco" charset="0"/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stores the ones digit</a:t>
              </a:r>
            </a:p>
            <a:p>
              <a:r>
                <a:rPr lang="en-US" b="1" dirty="0" err="1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onesDigit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=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% 10;</a:t>
              </a:r>
            </a:p>
            <a:p>
              <a:endParaRPr lang="en-US" b="1" dirty="0">
                <a:solidFill>
                  <a:srgbClr val="000000"/>
                </a:solidFill>
                <a:latin typeface="Monaco" charset="0"/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equal to 1 if 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num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 is odd, </a:t>
              </a: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0 if 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num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 is even.</a:t>
              </a:r>
            </a:p>
            <a:p>
              <a:r>
                <a:rPr lang="en-US" b="1" dirty="0" err="1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isOdd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=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% 2;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3139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825190"/>
            <a:ext cx="54083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91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b="1" dirty="0"/>
              <a:t>sentinel</a:t>
            </a:r>
            <a:r>
              <a:rPr lang="en-US" altLang="x-none" dirty="0"/>
              <a:t>: A </a:t>
            </a:r>
            <a:r>
              <a:rPr lang="en-US" altLang="x-none" sz="2500" dirty="0"/>
              <a:t>value that signals the end of user input.</a:t>
            </a:r>
          </a:p>
          <a:p>
            <a:pPr lvl="1"/>
            <a:r>
              <a:rPr lang="en-US" altLang="x-none" b="1" dirty="0"/>
              <a:t>sentinel loop</a:t>
            </a:r>
            <a:r>
              <a:rPr lang="en-US" altLang="x-none" dirty="0"/>
              <a:t>: Repeats until a sentinel value is seen.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Example: Write a program that prompts the user for numbers until the user types -1, then output the sum of the numbers.</a:t>
            </a:r>
          </a:p>
          <a:p>
            <a:pPr lvl="1"/>
            <a:r>
              <a:rPr lang="en-US" altLang="x-none" dirty="0"/>
              <a:t>In this case, -1 is the sentinel value.</a:t>
            </a:r>
          </a:p>
          <a:p>
            <a:pPr lvl="1"/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10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30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-1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Sum is 60</a:t>
            </a:r>
          </a:p>
          <a:p>
            <a:pPr marL="0" indent="0">
              <a:buNone/>
            </a:pPr>
            <a:endParaRPr lang="en-US" altLang="x-none" dirty="0">
              <a:latin typeface="Consolas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Challenge: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175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8CF0D-2D66-EB43-9992-4ACB0E437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59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fencepost problem!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ask for number - post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add number to sum - fence</a:t>
            </a:r>
          </a:p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sum = 0;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!= -1)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sum +=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"Sum is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sum);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49543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fencepost problem!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ask for number - post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add number to sum - fence</a:t>
            </a:r>
          </a:p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sum = 0;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!= -1)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sum +=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"Sum is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sum);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627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542122" y="3506405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For Loops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4442599" y="4535060"/>
            <a:ext cx="147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222" y="4333342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9651973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Solution #2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harder to see loop end condition here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sum = 0;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-1)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immediately exits loop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sum +=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"Sum is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sum);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8374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"/>
          <p:cNvGraphicFramePr>
            <a:graphicFrameLocks noGrp="1"/>
          </p:cNvGraphicFramePr>
          <p:nvPr>
            <p:extLst/>
          </p:nvPr>
        </p:nvGraphicFramePr>
        <p:xfrm>
          <a:off x="609600" y="1812925"/>
          <a:ext cx="8001000" cy="1464946"/>
        </p:xfrm>
        <a:graphic>
          <a:graphicData uri="http://schemas.openxmlformats.org/drawingml/2006/table">
            <a:tbl>
              <a:tblPr/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not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!(2 ==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&amp;&amp;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&amp;&amp; (-1 &lt; 5)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||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|| (-1 &lt; 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292" y="3960200"/>
            <a:ext cx="7887416" cy="228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4341813" algn="l"/>
              </a:tabLst>
            </a:pPr>
            <a:r>
              <a:rPr lang="en-US" altLang="x-none" sz="2400" dirty="0"/>
              <a:t>Cannot "chain" tests as in algebra; use &amp;&amp; or || instead</a:t>
            </a:r>
          </a:p>
          <a:p>
            <a:pPr algn="l">
              <a:tabLst>
                <a:tab pos="4341813" algn="l"/>
              </a:tabLst>
            </a:pPr>
            <a:endParaRPr lang="en-US" altLang="x-none" sz="2400" b="1" dirty="0">
              <a:latin typeface="Courier New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assume x is 15	// correct version</a:t>
            </a: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&lt;= 10	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&amp;&amp; 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x &lt;= 10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true   &lt;= 10	</a:t>
            </a:r>
            <a:r>
              <a:rPr lang="en-US" altLang="x-none" sz="2400" b="1" dirty="0">
                <a:latin typeface="Courier" charset="0"/>
                <a:ea typeface="Courier" charset="0"/>
                <a:cs typeface="Courier" charset="0"/>
              </a:rPr>
              <a:t>true   &amp;&amp; false</a:t>
            </a:r>
            <a:endParaRPr lang="en-US" altLang="x-none" sz="2400" b="1" dirty="0">
              <a:solidFill>
                <a:srgbClr val="8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Error!	</a:t>
            </a:r>
            <a:r>
              <a:rPr lang="en-US" altLang="x-none" sz="2400" dirty="0">
                <a:solidFill>
                  <a:srgbClr val="003399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777" y="1383268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order of precedence: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Logical Operators</a:t>
            </a:r>
          </a:p>
        </p:txBody>
      </p:sp>
    </p:spTree>
    <p:extLst>
      <p:ext uri="{BB962C8B-B14F-4D97-AF65-F5344CB8AC3E}">
        <p14:creationId xmlns:p14="http://schemas.microsoft.com/office/powerpoint/2010/main" val="4745361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endParaRPr lang="en-US" altLang="x-none" sz="3200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19614461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1921501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104269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 </a:t>
            </a: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35    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15929374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 </a:t>
            </a: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35    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35    &gt;= 33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solidFill>
                <a:schemeClr val="accent2"/>
              </a:solidFill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9175443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 </a:t>
            </a: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35    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35    &gt;= 33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solidFill>
                <a:schemeClr val="accent2"/>
              </a:solidFill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latin typeface="Consolas" charset="0"/>
              </a:rPr>
              <a:t>true &amp;&amp; true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11685597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35    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35    &gt;= 33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 </a:t>
            </a:r>
            <a:endParaRPr lang="en-US" altLang="x-none" sz="3200" b="1" dirty="0">
              <a:solidFill>
                <a:schemeClr val="accent2"/>
              </a:solidFill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latin typeface="Consolas" charset="0"/>
              </a:rPr>
              <a:t>true &amp;&amp; true</a:t>
            </a: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true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0468" y="6396335"/>
            <a:ext cx="367427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Never write code like this </a:t>
            </a:r>
            <a:r>
              <a:rPr lang="en-US" sz="2400">
                <a:sym typeface="Wingdings"/>
              </a:rPr>
              <a:t>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95221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74" y="1101028"/>
            <a:ext cx="3175000" cy="425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3429" y="994317"/>
            <a:ext cx="3722649" cy="434711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George Boole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3337" y="5609065"/>
            <a:ext cx="4637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English Mathematician 1815 </a:t>
            </a:r>
            <a:r>
              <a:rPr lang="mr-IN" sz="2400" dirty="0"/>
              <a:t>–</a:t>
            </a:r>
            <a:r>
              <a:rPr lang="en-US" sz="2400" dirty="0"/>
              <a:t> 1864</a:t>
            </a:r>
          </a:p>
          <a:p>
            <a:pPr algn="ctr"/>
            <a:r>
              <a:rPr lang="en-US" sz="2400" dirty="0"/>
              <a:t>Boole died of being too cool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50741" y="2141034"/>
            <a:ext cx="1561171" cy="356839"/>
            <a:chOff x="1750741" y="2141034"/>
            <a:chExt cx="1561171" cy="356839"/>
          </a:xfrm>
        </p:grpSpPr>
        <p:sp>
          <p:nvSpPr>
            <p:cNvPr id="8" name="Freeform 7"/>
            <p:cNvSpPr/>
            <p:nvPr/>
          </p:nvSpPr>
          <p:spPr>
            <a:xfrm>
              <a:off x="1806498" y="2141034"/>
              <a:ext cx="1505414" cy="356839"/>
            </a:xfrm>
            <a:custGeom>
              <a:avLst/>
              <a:gdLst>
                <a:gd name="connsiteX0" fmla="*/ 1505414 w 1505414"/>
                <a:gd name="connsiteY0" fmla="*/ 0 h 356839"/>
                <a:gd name="connsiteX1" fmla="*/ 1449658 w 1505414"/>
                <a:gd name="connsiteY1" fmla="*/ 11151 h 356839"/>
                <a:gd name="connsiteX2" fmla="*/ 323385 w 1505414"/>
                <a:gd name="connsiteY2" fmla="*/ 22303 h 356839"/>
                <a:gd name="connsiteX3" fmla="*/ 334536 w 1505414"/>
                <a:gd name="connsiteY3" fmla="*/ 144966 h 356839"/>
                <a:gd name="connsiteX4" fmla="*/ 356839 w 1505414"/>
                <a:gd name="connsiteY4" fmla="*/ 234176 h 356839"/>
                <a:gd name="connsiteX5" fmla="*/ 423746 w 1505414"/>
                <a:gd name="connsiteY5" fmla="*/ 312234 h 356839"/>
                <a:gd name="connsiteX6" fmla="*/ 457200 w 1505414"/>
                <a:gd name="connsiteY6" fmla="*/ 323386 h 356839"/>
                <a:gd name="connsiteX7" fmla="*/ 524107 w 1505414"/>
                <a:gd name="connsiteY7" fmla="*/ 356839 h 356839"/>
                <a:gd name="connsiteX8" fmla="*/ 657922 w 1505414"/>
                <a:gd name="connsiteY8" fmla="*/ 345688 h 356839"/>
                <a:gd name="connsiteX9" fmla="*/ 691375 w 1505414"/>
                <a:gd name="connsiteY9" fmla="*/ 334537 h 356839"/>
                <a:gd name="connsiteX10" fmla="*/ 713678 w 1505414"/>
                <a:gd name="connsiteY10" fmla="*/ 312234 h 356839"/>
                <a:gd name="connsiteX11" fmla="*/ 735980 w 1505414"/>
                <a:gd name="connsiteY11" fmla="*/ 278781 h 356839"/>
                <a:gd name="connsiteX12" fmla="*/ 769434 w 1505414"/>
                <a:gd name="connsiteY12" fmla="*/ 122664 h 356839"/>
                <a:gd name="connsiteX13" fmla="*/ 758282 w 1505414"/>
                <a:gd name="connsiteY13" fmla="*/ 44605 h 356839"/>
                <a:gd name="connsiteX14" fmla="*/ 524107 w 1505414"/>
                <a:gd name="connsiteY14" fmla="*/ 55756 h 356839"/>
                <a:gd name="connsiteX15" fmla="*/ 78058 w 1505414"/>
                <a:gd name="connsiteY15" fmla="*/ 66907 h 356839"/>
                <a:gd name="connsiteX16" fmla="*/ 22302 w 1505414"/>
                <a:gd name="connsiteY16" fmla="*/ 111512 h 356839"/>
                <a:gd name="connsiteX17" fmla="*/ 0 w 1505414"/>
                <a:gd name="connsiteY17" fmla="*/ 133815 h 356839"/>
                <a:gd name="connsiteX18" fmla="*/ 11151 w 1505414"/>
                <a:gd name="connsiteY18" fmla="*/ 267629 h 356839"/>
                <a:gd name="connsiteX19" fmla="*/ 33453 w 1505414"/>
                <a:gd name="connsiteY19" fmla="*/ 289932 h 356839"/>
                <a:gd name="connsiteX20" fmla="*/ 78058 w 1505414"/>
                <a:gd name="connsiteY20" fmla="*/ 278781 h 356839"/>
                <a:gd name="connsiteX21" fmla="*/ 144965 w 1505414"/>
                <a:gd name="connsiteY21" fmla="*/ 245327 h 356839"/>
                <a:gd name="connsiteX22" fmla="*/ 189570 w 1505414"/>
                <a:gd name="connsiteY22" fmla="*/ 200722 h 356839"/>
                <a:gd name="connsiteX23" fmla="*/ 200722 w 1505414"/>
                <a:gd name="connsiteY23" fmla="*/ 66907 h 35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05414" h="356839">
                  <a:moveTo>
                    <a:pt x="1505414" y="0"/>
                  </a:moveTo>
                  <a:cubicBezTo>
                    <a:pt x="1486829" y="3717"/>
                    <a:pt x="1468608" y="10793"/>
                    <a:pt x="1449658" y="11151"/>
                  </a:cubicBezTo>
                  <a:cubicBezTo>
                    <a:pt x="1074282" y="18234"/>
                    <a:pt x="696153" y="-22429"/>
                    <a:pt x="323385" y="22303"/>
                  </a:cubicBezTo>
                  <a:cubicBezTo>
                    <a:pt x="282621" y="27195"/>
                    <a:pt x="329444" y="104227"/>
                    <a:pt x="334536" y="144966"/>
                  </a:cubicBezTo>
                  <a:cubicBezTo>
                    <a:pt x="336657" y="161936"/>
                    <a:pt x="346723" y="213944"/>
                    <a:pt x="356839" y="234176"/>
                  </a:cubicBezTo>
                  <a:cubicBezTo>
                    <a:pt x="366827" y="254153"/>
                    <a:pt x="407284" y="306746"/>
                    <a:pt x="423746" y="312234"/>
                  </a:cubicBezTo>
                  <a:cubicBezTo>
                    <a:pt x="434897" y="315951"/>
                    <a:pt x="446686" y="318129"/>
                    <a:pt x="457200" y="323386"/>
                  </a:cubicBezTo>
                  <a:cubicBezTo>
                    <a:pt x="543660" y="366617"/>
                    <a:pt x="440025" y="328813"/>
                    <a:pt x="524107" y="356839"/>
                  </a:cubicBezTo>
                  <a:cubicBezTo>
                    <a:pt x="568712" y="353122"/>
                    <a:pt x="613555" y="351603"/>
                    <a:pt x="657922" y="345688"/>
                  </a:cubicBezTo>
                  <a:cubicBezTo>
                    <a:pt x="669573" y="344135"/>
                    <a:pt x="681296" y="340585"/>
                    <a:pt x="691375" y="334537"/>
                  </a:cubicBezTo>
                  <a:cubicBezTo>
                    <a:pt x="700390" y="329128"/>
                    <a:pt x="707110" y="320444"/>
                    <a:pt x="713678" y="312234"/>
                  </a:cubicBezTo>
                  <a:cubicBezTo>
                    <a:pt x="722050" y="301769"/>
                    <a:pt x="728546" y="289932"/>
                    <a:pt x="735980" y="278781"/>
                  </a:cubicBezTo>
                  <a:cubicBezTo>
                    <a:pt x="767758" y="183443"/>
                    <a:pt x="755366" y="235200"/>
                    <a:pt x="769434" y="122664"/>
                  </a:cubicBezTo>
                  <a:cubicBezTo>
                    <a:pt x="765717" y="96644"/>
                    <a:pt x="783640" y="51521"/>
                    <a:pt x="758282" y="44605"/>
                  </a:cubicBezTo>
                  <a:cubicBezTo>
                    <a:pt x="682889" y="24043"/>
                    <a:pt x="602212" y="53195"/>
                    <a:pt x="524107" y="55756"/>
                  </a:cubicBezTo>
                  <a:lnTo>
                    <a:pt x="78058" y="66907"/>
                  </a:lnTo>
                  <a:cubicBezTo>
                    <a:pt x="24210" y="120758"/>
                    <a:pt x="92638" y="55243"/>
                    <a:pt x="22302" y="111512"/>
                  </a:cubicBezTo>
                  <a:cubicBezTo>
                    <a:pt x="14092" y="118080"/>
                    <a:pt x="7434" y="126381"/>
                    <a:pt x="0" y="133815"/>
                  </a:cubicBezTo>
                  <a:cubicBezTo>
                    <a:pt x="3717" y="178420"/>
                    <a:pt x="1773" y="223863"/>
                    <a:pt x="11151" y="267629"/>
                  </a:cubicBezTo>
                  <a:cubicBezTo>
                    <a:pt x="13354" y="277909"/>
                    <a:pt x="23083" y="288203"/>
                    <a:pt x="33453" y="289932"/>
                  </a:cubicBezTo>
                  <a:cubicBezTo>
                    <a:pt x="48570" y="292452"/>
                    <a:pt x="63322" y="282991"/>
                    <a:pt x="78058" y="278781"/>
                  </a:cubicBezTo>
                  <a:cubicBezTo>
                    <a:pt x="107737" y="270301"/>
                    <a:pt x="120531" y="266271"/>
                    <a:pt x="144965" y="245327"/>
                  </a:cubicBezTo>
                  <a:cubicBezTo>
                    <a:pt x="160930" y="231643"/>
                    <a:pt x="189570" y="200722"/>
                    <a:pt x="189570" y="200722"/>
                  </a:cubicBezTo>
                  <a:cubicBezTo>
                    <a:pt x="211302" y="135531"/>
                    <a:pt x="200722" y="179023"/>
                    <a:pt x="200722" y="66907"/>
                  </a:cubicBezTo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750741" y="2148342"/>
              <a:ext cx="270875" cy="215717"/>
            </a:xfrm>
            <a:custGeom>
              <a:avLst/>
              <a:gdLst>
                <a:gd name="connsiteX0" fmla="*/ 256479 w 270875"/>
                <a:gd name="connsiteY0" fmla="*/ 3843 h 215717"/>
                <a:gd name="connsiteX1" fmla="*/ 111513 w 270875"/>
                <a:gd name="connsiteY1" fmla="*/ 14995 h 215717"/>
                <a:gd name="connsiteX2" fmla="*/ 0 w 270875"/>
                <a:gd name="connsiteY2" fmla="*/ 37297 h 215717"/>
                <a:gd name="connsiteX3" fmla="*/ 22303 w 270875"/>
                <a:gd name="connsiteY3" fmla="*/ 104204 h 215717"/>
                <a:gd name="connsiteX4" fmla="*/ 33454 w 270875"/>
                <a:gd name="connsiteY4" fmla="*/ 171112 h 215717"/>
                <a:gd name="connsiteX5" fmla="*/ 78059 w 270875"/>
                <a:gd name="connsiteY5" fmla="*/ 215717 h 215717"/>
                <a:gd name="connsiteX6" fmla="*/ 133815 w 270875"/>
                <a:gd name="connsiteY6" fmla="*/ 204565 h 215717"/>
                <a:gd name="connsiteX7" fmla="*/ 156118 w 270875"/>
                <a:gd name="connsiteY7" fmla="*/ 182263 h 215717"/>
                <a:gd name="connsiteX8" fmla="*/ 211874 w 270875"/>
                <a:gd name="connsiteY8" fmla="*/ 137658 h 215717"/>
                <a:gd name="connsiteX9" fmla="*/ 256479 w 270875"/>
                <a:gd name="connsiteY9" fmla="*/ 81902 h 215717"/>
                <a:gd name="connsiteX10" fmla="*/ 256479 w 270875"/>
                <a:gd name="connsiteY10" fmla="*/ 3843 h 21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875" h="215717">
                  <a:moveTo>
                    <a:pt x="256479" y="3843"/>
                  </a:moveTo>
                  <a:cubicBezTo>
                    <a:pt x="232318" y="-7308"/>
                    <a:pt x="159571" y="8727"/>
                    <a:pt x="111513" y="14995"/>
                  </a:cubicBezTo>
                  <a:cubicBezTo>
                    <a:pt x="73924" y="19898"/>
                    <a:pt x="0" y="37297"/>
                    <a:pt x="0" y="37297"/>
                  </a:cubicBezTo>
                  <a:cubicBezTo>
                    <a:pt x="7434" y="59599"/>
                    <a:pt x="18438" y="81015"/>
                    <a:pt x="22303" y="104204"/>
                  </a:cubicBezTo>
                  <a:cubicBezTo>
                    <a:pt x="26020" y="126507"/>
                    <a:pt x="23342" y="150889"/>
                    <a:pt x="33454" y="171112"/>
                  </a:cubicBezTo>
                  <a:cubicBezTo>
                    <a:pt x="42857" y="189919"/>
                    <a:pt x="78059" y="215717"/>
                    <a:pt x="78059" y="215717"/>
                  </a:cubicBezTo>
                  <a:cubicBezTo>
                    <a:pt x="96644" y="212000"/>
                    <a:pt x="116394" y="212031"/>
                    <a:pt x="133815" y="204565"/>
                  </a:cubicBezTo>
                  <a:cubicBezTo>
                    <a:pt x="143478" y="200424"/>
                    <a:pt x="147908" y="188831"/>
                    <a:pt x="156118" y="182263"/>
                  </a:cubicBezTo>
                  <a:cubicBezTo>
                    <a:pt x="188310" y="156509"/>
                    <a:pt x="187946" y="167568"/>
                    <a:pt x="211874" y="137658"/>
                  </a:cubicBezTo>
                  <a:cubicBezTo>
                    <a:pt x="268143" y="67322"/>
                    <a:pt x="202628" y="135750"/>
                    <a:pt x="256479" y="81902"/>
                  </a:cubicBezTo>
                  <a:cubicBezTo>
                    <a:pt x="269981" y="41395"/>
                    <a:pt x="280640" y="14994"/>
                    <a:pt x="256479" y="384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5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975625" y="3642730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79342" y="1193179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While Loop in </a:t>
            </a:r>
            <a:r>
              <a:rPr lang="en-US" sz="4600" dirty="0" err="1">
                <a:latin typeface="Calibri"/>
                <a:cs typeface="Calibri"/>
              </a:rPr>
              <a:t>Karel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7152" y="1550020"/>
            <a:ext cx="4424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1133" y="4021874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beepersPresent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96471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Boolean Variables</a:t>
            </a:r>
          </a:p>
        </p:txBody>
      </p:sp>
    </p:spTree>
    <p:extLst>
      <p:ext uri="{BB962C8B-B14F-4D97-AF65-F5344CB8AC3E}">
        <p14:creationId xmlns:p14="http://schemas.microsoft.com/office/powerpoint/2010/main" val="10532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isFamilyVisiting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isRaining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6750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9532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isFamilyVisiting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isRaining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Ask the user a true/false (yes/no) question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readBoolean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"Play again?”, "y", "n"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8104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542926"/>
            <a:ext cx="4998031" cy="3790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728" y="5683169"/>
            <a:ext cx="40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*know your </a:t>
            </a:r>
            <a:r>
              <a:rPr lang="en-US" sz="2400"/>
              <a:t>logical precedence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266245-608A-3B42-A0C9-5BD635B9BD14}"/>
              </a:ext>
            </a:extLst>
          </p:cNvPr>
          <p:cNvSpPr/>
          <p:nvPr/>
        </p:nvSpPr>
        <p:spPr>
          <a:xfrm>
            <a:off x="1173035" y="4515921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isAllowed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!food || drinks;</a:t>
            </a:r>
          </a:p>
        </p:txBody>
      </p:sp>
    </p:spTree>
    <p:extLst>
      <p:ext uri="{BB962C8B-B14F-4D97-AF65-F5344CB8AC3E}">
        <p14:creationId xmlns:p14="http://schemas.microsoft.com/office/powerpoint/2010/main" val="18575175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542122" y="3506405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For Loops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4442599" y="4535060"/>
            <a:ext cx="147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251" y="2791925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28944853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“Stanford rocks socks”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 100 times</a:t>
            </a:r>
          </a:p>
        </p:txBody>
      </p:sp>
    </p:spTree>
    <p:extLst>
      <p:ext uri="{BB962C8B-B14F-4D97-AF65-F5344CB8AC3E}">
        <p14:creationId xmlns:p14="http://schemas.microsoft.com/office/powerpoint/2010/main" val="17967415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08666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79127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06604">
            <a:off x="490653" y="1382751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once, just before the for loop starts</a:t>
            </a:r>
          </a:p>
        </p:txBody>
      </p:sp>
      <p:sp>
        <p:nvSpPr>
          <p:cNvPr id="6" name="TextBox 5"/>
          <p:cNvSpPr txBox="1"/>
          <p:nvPr/>
        </p:nvSpPr>
        <p:spPr>
          <a:xfrm rot="738267">
            <a:off x="6441687" y="1173629"/>
            <a:ext cx="2118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each time the code gets to the end of the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‘body’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258" y="1091854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Enters the loop if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condition passes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73405" y="2297151"/>
            <a:ext cx="1371599" cy="480821"/>
          </a:xfrm>
          <a:custGeom>
            <a:avLst/>
            <a:gdLst>
              <a:gd name="connsiteX0" fmla="*/ 0 w 1371599"/>
              <a:gd name="connsiteY0" fmla="*/ 0 h 480821"/>
              <a:gd name="connsiteX1" fmla="*/ 33454 w 1371599"/>
              <a:gd name="connsiteY1" fmla="*/ 44605 h 480821"/>
              <a:gd name="connsiteX2" fmla="*/ 1025912 w 1371599"/>
              <a:gd name="connsiteY2" fmla="*/ 278781 h 480821"/>
              <a:gd name="connsiteX3" fmla="*/ 1182029 w 1371599"/>
              <a:gd name="connsiteY3" fmla="*/ 289932 h 480821"/>
              <a:gd name="connsiteX4" fmla="*/ 1248936 w 1371599"/>
              <a:gd name="connsiteY4" fmla="*/ 334537 h 480821"/>
              <a:gd name="connsiteX5" fmla="*/ 1282390 w 1371599"/>
              <a:gd name="connsiteY5" fmla="*/ 345688 h 480821"/>
              <a:gd name="connsiteX6" fmla="*/ 1304693 w 1371599"/>
              <a:gd name="connsiteY6" fmla="*/ 412595 h 480821"/>
              <a:gd name="connsiteX7" fmla="*/ 1326995 w 1371599"/>
              <a:gd name="connsiteY7" fmla="*/ 379142 h 480821"/>
              <a:gd name="connsiteX8" fmla="*/ 1338146 w 1371599"/>
              <a:gd name="connsiteY8" fmla="*/ 356839 h 480821"/>
              <a:gd name="connsiteX9" fmla="*/ 1315844 w 1371599"/>
              <a:gd name="connsiteY9" fmla="*/ 401444 h 480821"/>
              <a:gd name="connsiteX10" fmla="*/ 1260088 w 1371599"/>
              <a:gd name="connsiteY10" fmla="*/ 479503 h 480821"/>
              <a:gd name="connsiteX11" fmla="*/ 1126273 w 1371599"/>
              <a:gd name="connsiteY11" fmla="*/ 479503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80821">
                <a:moveTo>
                  <a:pt x="0" y="0"/>
                </a:moveTo>
                <a:cubicBezTo>
                  <a:pt x="11151" y="14868"/>
                  <a:pt x="16545" y="36892"/>
                  <a:pt x="33454" y="44605"/>
                </a:cubicBezTo>
                <a:cubicBezTo>
                  <a:pt x="683491" y="341114"/>
                  <a:pt x="462599" y="294875"/>
                  <a:pt x="1025912" y="278781"/>
                </a:cubicBezTo>
                <a:cubicBezTo>
                  <a:pt x="1077951" y="282498"/>
                  <a:pt x="1131415" y="277279"/>
                  <a:pt x="1182029" y="289932"/>
                </a:cubicBezTo>
                <a:cubicBezTo>
                  <a:pt x="1208033" y="296433"/>
                  <a:pt x="1223507" y="326061"/>
                  <a:pt x="1248936" y="334537"/>
                </a:cubicBezTo>
                <a:lnTo>
                  <a:pt x="1282390" y="345688"/>
                </a:lnTo>
                <a:cubicBezTo>
                  <a:pt x="1289824" y="367990"/>
                  <a:pt x="1291653" y="432155"/>
                  <a:pt x="1304693" y="412595"/>
                </a:cubicBezTo>
                <a:cubicBezTo>
                  <a:pt x="1312127" y="401444"/>
                  <a:pt x="1318273" y="389317"/>
                  <a:pt x="1326995" y="379142"/>
                </a:cubicBezTo>
                <a:cubicBezTo>
                  <a:pt x="1363050" y="337077"/>
                  <a:pt x="1400585" y="315214"/>
                  <a:pt x="1338146" y="356839"/>
                </a:cubicBezTo>
                <a:cubicBezTo>
                  <a:pt x="1330712" y="371707"/>
                  <a:pt x="1322018" y="386010"/>
                  <a:pt x="1315844" y="401444"/>
                </a:cubicBezTo>
                <a:cubicBezTo>
                  <a:pt x="1296700" y="449304"/>
                  <a:pt x="1312405" y="476015"/>
                  <a:pt x="1260088" y="479503"/>
                </a:cubicBezTo>
                <a:cubicBezTo>
                  <a:pt x="1215582" y="482470"/>
                  <a:pt x="1170878" y="479503"/>
                  <a:pt x="1126273" y="4795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05815" y="20852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89288" y="2308302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4" grpId="0" animBg="1"/>
      <p:bldP spid="8" grpId="0" animBg="1"/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11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0662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72323" y="2823317"/>
            <a:ext cx="599935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29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While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4830" y="1471961"/>
            <a:ext cx="3502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1962" y="1468244"/>
            <a:ext cx="2949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72321" y="3791415"/>
            <a:ext cx="5742878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condition should be a “</a:t>
            </a:r>
            <a:r>
              <a:rPr lang="en-US" sz="2400" dirty="0" err="1">
                <a:solidFill>
                  <a:schemeClr val="tx1"/>
                </a:solidFill>
              </a:rPr>
              <a:t>boolean</a:t>
            </a:r>
            <a:r>
              <a:rPr lang="en-US" sz="2400" dirty="0">
                <a:solidFill>
                  <a:schemeClr val="tx1"/>
                </a:solidFill>
              </a:rPr>
              <a:t>” which is either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6797511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707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12165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753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13610"/>
            <a:ext cx="628928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7378839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64819" y="2834469"/>
            <a:ext cx="74713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6909522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23318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3896469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24762"/>
            <a:ext cx="555330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9110056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42517" y="2834469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5068039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04371" y="2823318"/>
            <a:ext cx="110397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9335075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40673" y="3213610"/>
            <a:ext cx="5519853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0926456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75971" y="2856771"/>
            <a:ext cx="669072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755265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Cool Example: Carbon Dating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8" y="1761892"/>
            <a:ext cx="4127760" cy="2746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96" y="981307"/>
            <a:ext cx="3005524" cy="42750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72684" y="52522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C14 = 1.2 </a:t>
            </a:r>
            <a:r>
              <a:rPr lang="en-US" sz="2400" dirty="0" err="1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2" y="5270810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C14 </a:t>
            </a:r>
            <a:r>
              <a:rPr lang="en-US" sz="2400">
                <a:solidFill>
                  <a:srgbClr val="0027FF"/>
                </a:solidFill>
              </a:rPr>
              <a:t>= 13.6 </a:t>
            </a:r>
            <a:r>
              <a:rPr lang="en-US" sz="2400" dirty="0" err="1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473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60127" y="2823317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7598281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4986" y="3971892"/>
            <a:ext cx="18734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4940696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021046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369" y="858644"/>
            <a:ext cx="12688354" cy="508165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You can use the for loop variable</a:t>
            </a:r>
          </a:p>
        </p:txBody>
      </p:sp>
    </p:spTree>
    <p:extLst>
      <p:ext uri="{BB962C8B-B14F-4D97-AF65-F5344CB8AC3E}">
        <p14:creationId xmlns:p14="http://schemas.microsoft.com/office/powerpoint/2010/main" val="19814644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the first 100 even numbers?</a:t>
            </a:r>
          </a:p>
        </p:txBody>
      </p:sp>
    </p:spTree>
    <p:extLst>
      <p:ext uri="{BB962C8B-B14F-4D97-AF65-F5344CB8AC3E}">
        <p14:creationId xmlns:p14="http://schemas.microsoft.com/office/powerpoint/2010/main" val="11002917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6" y="802886"/>
            <a:ext cx="2261615" cy="5731727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16017648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181" y="2430968"/>
            <a:ext cx="7098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NUM_NUMS;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728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631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0380" y="2845619"/>
            <a:ext cx="546409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6188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87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1873" y="1471960"/>
            <a:ext cx="8731405" cy="403674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803" y="1850630"/>
            <a:ext cx="8854069" cy="403187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en-US" sz="1600" dirty="0">
                <a:solidFill>
                  <a:srgbClr val="3E7F60"/>
                </a:solidFill>
                <a:latin typeface="Monaco" charset="0"/>
              </a:rPr>
              <a:t>/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/ read the amount of C14 from the user</a:t>
            </a:r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GB" sz="1600" dirty="0"/>
              <a:t> 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pri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</a:rPr>
              <a:t>ntln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"Carbon dating"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1600" dirty="0">
              <a:solidFill>
                <a:srgbClr val="2A00FF"/>
              </a:solidFill>
              <a:latin typeface="Monaco" charset="0"/>
            </a:endParaRPr>
          </a:p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// read the amount of C14 from the user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latin typeface="Monaco" charset="0"/>
              </a:rPr>
              <a:t>sampleC14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Monaco" charset="0"/>
              </a:rPr>
              <a:t>readDouble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Monaco" charset="0"/>
              </a:rPr>
              <a:t>"Amount of C14 in your sample: "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// use the half life formula to calculate the age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1600" dirty="0">
                <a:latin typeface="Monaco" charset="0"/>
              </a:rPr>
              <a:t>sampleC14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/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LIVING_C14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age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 /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(0.5) *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HALF_LIFE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pri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</a:rPr>
              <a:t>ntln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"Your sample is 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 years old."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698595" y="5999356"/>
            <a:ext cx="376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It calculates the age of a C14 sample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E30E79-32AA-CE40-ABE8-DE855FFAEC7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Cool Example: Carbon Dating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3146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6" y="2845619"/>
            <a:ext cx="1059366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2719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18731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323229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031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37825" y="2823316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791042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6428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57551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97912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52632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82428" y="2823316"/>
            <a:ext cx="101476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4799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85277" y="3224760"/>
            <a:ext cx="296622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0933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34467"/>
            <a:ext cx="70252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053964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15521" y="2834467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7587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1873" y="1471960"/>
            <a:ext cx="8731405" cy="403674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803" y="1850630"/>
            <a:ext cx="8854069" cy="403187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</a:rPr>
              <a:t>true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 {</a:t>
            </a:r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en-US" sz="1600" dirty="0">
                <a:solidFill>
                  <a:srgbClr val="3E7F60"/>
                </a:solidFill>
                <a:latin typeface="Monaco" charset="0"/>
              </a:rPr>
              <a:t>/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/ read the amount of C14 from the user</a:t>
            </a:r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GB" sz="1600" dirty="0"/>
              <a:t> 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pri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</a:rPr>
              <a:t>ntln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"Carbon dating"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1600" dirty="0">
              <a:solidFill>
                <a:srgbClr val="2A00FF"/>
              </a:solidFill>
              <a:latin typeface="Monaco" charset="0"/>
            </a:endParaRPr>
          </a:p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// read the amount of C14 from the user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latin typeface="Monaco" charset="0"/>
              </a:rPr>
              <a:t>sampleC14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Monaco" charset="0"/>
              </a:rPr>
              <a:t>readDouble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Monaco" charset="0"/>
              </a:rPr>
              <a:t>"Amount of C14 in your sample: "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// use the half life formula to calculate the age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1600" dirty="0">
                <a:latin typeface="Monaco" charset="0"/>
              </a:rPr>
              <a:t>sampleC14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/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LIVING_C14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age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 /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(0.5) *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HALF_LIFE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pri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</a:rPr>
              <a:t>ntln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"Your sample is 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 years old."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698595" y="5999356"/>
            <a:ext cx="376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It calculates the age of a C14 sample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E30E79-32AA-CE40-ABE8-DE855FFAEC7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Cool Example: Carbon Dating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2BDAB96-C653-3E4E-A4E2-8116476E7A2C}"/>
              </a:ext>
            </a:extLst>
          </p:cNvPr>
          <p:cNvSpPr/>
          <p:nvPr/>
        </p:nvSpPr>
        <p:spPr>
          <a:xfrm>
            <a:off x="1115122" y="1739590"/>
            <a:ext cx="992458" cy="691376"/>
          </a:xfrm>
          <a:custGeom>
            <a:avLst/>
            <a:gdLst>
              <a:gd name="connsiteX0" fmla="*/ 780585 w 992458"/>
              <a:gd name="connsiteY0" fmla="*/ 78059 h 691376"/>
              <a:gd name="connsiteX1" fmla="*/ 735980 w 992458"/>
              <a:gd name="connsiteY1" fmla="*/ 89210 h 691376"/>
              <a:gd name="connsiteX2" fmla="*/ 702527 w 992458"/>
              <a:gd name="connsiteY2" fmla="*/ 78059 h 691376"/>
              <a:gd name="connsiteX3" fmla="*/ 657922 w 992458"/>
              <a:gd name="connsiteY3" fmla="*/ 66908 h 691376"/>
              <a:gd name="connsiteX4" fmla="*/ 591015 w 992458"/>
              <a:gd name="connsiteY4" fmla="*/ 44605 h 691376"/>
              <a:gd name="connsiteX5" fmla="*/ 535258 w 992458"/>
              <a:gd name="connsiteY5" fmla="*/ 33454 h 691376"/>
              <a:gd name="connsiteX6" fmla="*/ 345688 w 992458"/>
              <a:gd name="connsiteY6" fmla="*/ 11151 h 691376"/>
              <a:gd name="connsiteX7" fmla="*/ 223024 w 992458"/>
              <a:gd name="connsiteY7" fmla="*/ 22303 h 691376"/>
              <a:gd name="connsiteX8" fmla="*/ 144966 w 992458"/>
              <a:gd name="connsiteY8" fmla="*/ 111512 h 691376"/>
              <a:gd name="connsiteX9" fmla="*/ 122663 w 992458"/>
              <a:gd name="connsiteY9" fmla="*/ 133815 h 691376"/>
              <a:gd name="connsiteX10" fmla="*/ 100361 w 992458"/>
              <a:gd name="connsiteY10" fmla="*/ 178420 h 691376"/>
              <a:gd name="connsiteX11" fmla="*/ 33454 w 992458"/>
              <a:gd name="connsiteY11" fmla="*/ 267630 h 691376"/>
              <a:gd name="connsiteX12" fmla="*/ 11151 w 992458"/>
              <a:gd name="connsiteY12" fmla="*/ 334537 h 691376"/>
              <a:gd name="connsiteX13" fmla="*/ 0 w 992458"/>
              <a:gd name="connsiteY13" fmla="*/ 367990 h 691376"/>
              <a:gd name="connsiteX14" fmla="*/ 11151 w 992458"/>
              <a:gd name="connsiteY14" fmla="*/ 434898 h 691376"/>
              <a:gd name="connsiteX15" fmla="*/ 78058 w 992458"/>
              <a:gd name="connsiteY15" fmla="*/ 479503 h 691376"/>
              <a:gd name="connsiteX16" fmla="*/ 111512 w 992458"/>
              <a:gd name="connsiteY16" fmla="*/ 501805 h 691376"/>
              <a:gd name="connsiteX17" fmla="*/ 133815 w 992458"/>
              <a:gd name="connsiteY17" fmla="*/ 524108 h 691376"/>
              <a:gd name="connsiteX18" fmla="*/ 223024 w 992458"/>
              <a:gd name="connsiteY18" fmla="*/ 557561 h 691376"/>
              <a:gd name="connsiteX19" fmla="*/ 289932 w 992458"/>
              <a:gd name="connsiteY19" fmla="*/ 591015 h 691376"/>
              <a:gd name="connsiteX20" fmla="*/ 367990 w 992458"/>
              <a:gd name="connsiteY20" fmla="*/ 624469 h 691376"/>
              <a:gd name="connsiteX21" fmla="*/ 401444 w 992458"/>
              <a:gd name="connsiteY21" fmla="*/ 646771 h 691376"/>
              <a:gd name="connsiteX22" fmla="*/ 512956 w 992458"/>
              <a:gd name="connsiteY22" fmla="*/ 680225 h 691376"/>
              <a:gd name="connsiteX23" fmla="*/ 546410 w 992458"/>
              <a:gd name="connsiteY23" fmla="*/ 691376 h 691376"/>
              <a:gd name="connsiteX24" fmla="*/ 724829 w 992458"/>
              <a:gd name="connsiteY24" fmla="*/ 680225 h 691376"/>
              <a:gd name="connsiteX25" fmla="*/ 791737 w 992458"/>
              <a:gd name="connsiteY25" fmla="*/ 635620 h 691376"/>
              <a:gd name="connsiteX26" fmla="*/ 825190 w 992458"/>
              <a:gd name="connsiteY26" fmla="*/ 613317 h 691376"/>
              <a:gd name="connsiteX27" fmla="*/ 869795 w 992458"/>
              <a:gd name="connsiteY27" fmla="*/ 546410 h 691376"/>
              <a:gd name="connsiteX28" fmla="*/ 892098 w 992458"/>
              <a:gd name="connsiteY28" fmla="*/ 524108 h 691376"/>
              <a:gd name="connsiteX29" fmla="*/ 936702 w 992458"/>
              <a:gd name="connsiteY29" fmla="*/ 457200 h 691376"/>
              <a:gd name="connsiteX30" fmla="*/ 959005 w 992458"/>
              <a:gd name="connsiteY30" fmla="*/ 423747 h 691376"/>
              <a:gd name="connsiteX31" fmla="*/ 970156 w 992458"/>
              <a:gd name="connsiteY31" fmla="*/ 390293 h 691376"/>
              <a:gd name="connsiteX32" fmla="*/ 992458 w 992458"/>
              <a:gd name="connsiteY32" fmla="*/ 289932 h 691376"/>
              <a:gd name="connsiteX33" fmla="*/ 936702 w 992458"/>
              <a:gd name="connsiteY33" fmla="*/ 55756 h 691376"/>
              <a:gd name="connsiteX34" fmla="*/ 903249 w 992458"/>
              <a:gd name="connsiteY34" fmla="*/ 22303 h 691376"/>
              <a:gd name="connsiteX35" fmla="*/ 836341 w 992458"/>
              <a:gd name="connsiteY35" fmla="*/ 0 h 691376"/>
              <a:gd name="connsiteX36" fmla="*/ 691376 w 992458"/>
              <a:gd name="connsiteY36" fmla="*/ 11151 h 691376"/>
              <a:gd name="connsiteX37" fmla="*/ 669073 w 992458"/>
              <a:gd name="connsiteY37" fmla="*/ 33454 h 691376"/>
              <a:gd name="connsiteX38" fmla="*/ 635619 w 992458"/>
              <a:gd name="connsiteY38" fmla="*/ 55756 h 69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92458" h="691376">
                <a:moveTo>
                  <a:pt x="780585" y="78059"/>
                </a:moveTo>
                <a:cubicBezTo>
                  <a:pt x="765717" y="81776"/>
                  <a:pt x="751306" y="89210"/>
                  <a:pt x="735980" y="89210"/>
                </a:cubicBezTo>
                <a:cubicBezTo>
                  <a:pt x="724226" y="89210"/>
                  <a:pt x="713829" y="81288"/>
                  <a:pt x="702527" y="78059"/>
                </a:cubicBezTo>
                <a:cubicBezTo>
                  <a:pt x="687791" y="73849"/>
                  <a:pt x="672602" y="71312"/>
                  <a:pt x="657922" y="66908"/>
                </a:cubicBezTo>
                <a:cubicBezTo>
                  <a:pt x="635405" y="60153"/>
                  <a:pt x="614067" y="49215"/>
                  <a:pt x="591015" y="44605"/>
                </a:cubicBezTo>
                <a:cubicBezTo>
                  <a:pt x="572429" y="40888"/>
                  <a:pt x="553991" y="36336"/>
                  <a:pt x="535258" y="33454"/>
                </a:cubicBezTo>
                <a:cubicBezTo>
                  <a:pt x="495426" y="27326"/>
                  <a:pt x="382859" y="15281"/>
                  <a:pt x="345688" y="11151"/>
                </a:cubicBezTo>
                <a:cubicBezTo>
                  <a:pt x="304800" y="14868"/>
                  <a:pt x="261466" y="7887"/>
                  <a:pt x="223024" y="22303"/>
                </a:cubicBezTo>
                <a:cubicBezTo>
                  <a:pt x="183719" y="37042"/>
                  <a:pt x="168627" y="81936"/>
                  <a:pt x="144966" y="111512"/>
                </a:cubicBezTo>
                <a:cubicBezTo>
                  <a:pt x="138398" y="119722"/>
                  <a:pt x="130097" y="126381"/>
                  <a:pt x="122663" y="133815"/>
                </a:cubicBezTo>
                <a:cubicBezTo>
                  <a:pt x="115229" y="148683"/>
                  <a:pt x="109582" y="164589"/>
                  <a:pt x="100361" y="178420"/>
                </a:cubicBezTo>
                <a:cubicBezTo>
                  <a:pt x="65132" y="231263"/>
                  <a:pt x="68522" y="162430"/>
                  <a:pt x="33454" y="267630"/>
                </a:cubicBezTo>
                <a:lnTo>
                  <a:pt x="11151" y="334537"/>
                </a:lnTo>
                <a:lnTo>
                  <a:pt x="0" y="367990"/>
                </a:lnTo>
                <a:cubicBezTo>
                  <a:pt x="3717" y="390293"/>
                  <a:pt x="-1815" y="416375"/>
                  <a:pt x="11151" y="434898"/>
                </a:cubicBezTo>
                <a:cubicBezTo>
                  <a:pt x="26522" y="456857"/>
                  <a:pt x="55756" y="464635"/>
                  <a:pt x="78058" y="479503"/>
                </a:cubicBezTo>
                <a:cubicBezTo>
                  <a:pt x="89209" y="486937"/>
                  <a:pt x="102035" y="492328"/>
                  <a:pt x="111512" y="501805"/>
                </a:cubicBezTo>
                <a:cubicBezTo>
                  <a:pt x="118946" y="509239"/>
                  <a:pt x="125067" y="518276"/>
                  <a:pt x="133815" y="524108"/>
                </a:cubicBezTo>
                <a:cubicBezTo>
                  <a:pt x="168802" y="547433"/>
                  <a:pt x="183797" y="547755"/>
                  <a:pt x="223024" y="557561"/>
                </a:cubicBezTo>
                <a:cubicBezTo>
                  <a:pt x="318894" y="621475"/>
                  <a:pt x="197599" y="544849"/>
                  <a:pt x="289932" y="591015"/>
                </a:cubicBezTo>
                <a:cubicBezTo>
                  <a:pt x="366945" y="629521"/>
                  <a:pt x="275152" y="601258"/>
                  <a:pt x="367990" y="624469"/>
                </a:cubicBezTo>
                <a:cubicBezTo>
                  <a:pt x="379141" y="631903"/>
                  <a:pt x="389197" y="641328"/>
                  <a:pt x="401444" y="646771"/>
                </a:cubicBezTo>
                <a:cubicBezTo>
                  <a:pt x="449135" y="667967"/>
                  <a:pt x="467550" y="667252"/>
                  <a:pt x="512956" y="680225"/>
                </a:cubicBezTo>
                <a:cubicBezTo>
                  <a:pt x="524258" y="683454"/>
                  <a:pt x="535259" y="687659"/>
                  <a:pt x="546410" y="691376"/>
                </a:cubicBezTo>
                <a:cubicBezTo>
                  <a:pt x="605883" y="687659"/>
                  <a:pt x="666722" y="693431"/>
                  <a:pt x="724829" y="680225"/>
                </a:cubicBezTo>
                <a:cubicBezTo>
                  <a:pt x="750967" y="674285"/>
                  <a:pt x="769434" y="650489"/>
                  <a:pt x="791737" y="635620"/>
                </a:cubicBezTo>
                <a:lnTo>
                  <a:pt x="825190" y="613317"/>
                </a:lnTo>
                <a:cubicBezTo>
                  <a:pt x="840058" y="591015"/>
                  <a:pt x="850841" y="565363"/>
                  <a:pt x="869795" y="546410"/>
                </a:cubicBezTo>
                <a:cubicBezTo>
                  <a:pt x="877229" y="538976"/>
                  <a:pt x="885790" y="532519"/>
                  <a:pt x="892098" y="524108"/>
                </a:cubicBezTo>
                <a:cubicBezTo>
                  <a:pt x="908180" y="502665"/>
                  <a:pt x="921834" y="479502"/>
                  <a:pt x="936702" y="457200"/>
                </a:cubicBezTo>
                <a:lnTo>
                  <a:pt x="959005" y="423747"/>
                </a:lnTo>
                <a:cubicBezTo>
                  <a:pt x="962722" y="412596"/>
                  <a:pt x="966927" y="401595"/>
                  <a:pt x="970156" y="390293"/>
                </a:cubicBezTo>
                <a:cubicBezTo>
                  <a:pt x="980655" y="353547"/>
                  <a:pt x="984793" y="328257"/>
                  <a:pt x="992458" y="289932"/>
                </a:cubicBezTo>
                <a:cubicBezTo>
                  <a:pt x="985153" y="180354"/>
                  <a:pt x="1009603" y="128657"/>
                  <a:pt x="936702" y="55756"/>
                </a:cubicBezTo>
                <a:cubicBezTo>
                  <a:pt x="925551" y="44605"/>
                  <a:pt x="917034" y="29962"/>
                  <a:pt x="903249" y="22303"/>
                </a:cubicBezTo>
                <a:cubicBezTo>
                  <a:pt x="882698" y="10886"/>
                  <a:pt x="836341" y="0"/>
                  <a:pt x="836341" y="0"/>
                </a:cubicBezTo>
                <a:cubicBezTo>
                  <a:pt x="788019" y="3717"/>
                  <a:pt x="738899" y="1646"/>
                  <a:pt x="691376" y="11151"/>
                </a:cubicBezTo>
                <a:cubicBezTo>
                  <a:pt x="681066" y="13213"/>
                  <a:pt x="678088" y="28045"/>
                  <a:pt x="669073" y="33454"/>
                </a:cubicBezTo>
                <a:cubicBezTo>
                  <a:pt x="632093" y="55642"/>
                  <a:pt x="635619" y="29732"/>
                  <a:pt x="635619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DCCDF-7831-294E-BDF8-DA3EAA52CCDF}"/>
              </a:ext>
            </a:extLst>
          </p:cNvPr>
          <p:cNvSpPr txBox="1"/>
          <p:nvPr/>
        </p:nvSpPr>
        <p:spPr>
          <a:xfrm>
            <a:off x="2207941" y="1059365"/>
            <a:ext cx="3077737" cy="92333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Before repeating the body, check if this statement evaluates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to true</a:t>
            </a:r>
          </a:p>
        </p:txBody>
      </p:sp>
    </p:spTree>
    <p:extLst>
      <p:ext uri="{BB962C8B-B14F-4D97-AF65-F5344CB8AC3E}">
        <p14:creationId xmlns:p14="http://schemas.microsoft.com/office/powerpoint/2010/main" val="401752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28439" y="4005346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099489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11660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That’s all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443" y="2451529"/>
            <a:ext cx="67297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999999;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“You rock!”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“See you on Friday”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73978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542122" y="3506405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For Loops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4442599" y="4535060"/>
            <a:ext cx="147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6600" y="741057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0891065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Game Show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079500"/>
            <a:ext cx="7924800" cy="469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1544" y="3067291"/>
            <a:ext cx="567160" cy="3472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463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01884" y="902827"/>
            <a:ext cx="8090704" cy="32524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736089" y="4572001"/>
            <a:ext cx="3290953" cy="1811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Choose a Door</a:t>
            </a:r>
          </a:p>
        </p:txBody>
      </p:sp>
      <p:sp>
        <p:nvSpPr>
          <p:cNvPr id="6" name="Rectangle 5"/>
          <p:cNvSpPr/>
          <p:nvPr/>
        </p:nvSpPr>
        <p:spPr>
          <a:xfrm>
            <a:off x="916868" y="963795"/>
            <a:ext cx="10104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"Door: 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while the input is invalid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while</a:t>
            </a:r>
            <a:r>
              <a:rPr lang="en-US" sz="2400" dirty="0">
                <a:latin typeface="Courier"/>
                <a:cs typeface="Courier"/>
              </a:rPr>
              <a:t>(door &lt; 1 || door &gt; 3) {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tell the user the input was invalid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"Invalid door!"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ask for a new input</a:t>
            </a:r>
          </a:p>
          <a:p>
            <a:r>
              <a:rPr lang="en-US" sz="2400" dirty="0">
                <a:latin typeface="Courier"/>
                <a:cs typeface="Courier"/>
              </a:rPr>
              <a:t>	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("Door: ");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7229" y="4722942"/>
            <a:ext cx="277117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dirty="0">
                <a:latin typeface="Courier"/>
                <a:cs typeface="Courier"/>
              </a:rPr>
              <a:t>||		or</a:t>
            </a:r>
          </a:p>
          <a:p>
            <a:r>
              <a:rPr lang="en-US" sz="4300" dirty="0">
                <a:latin typeface="Courier"/>
                <a:cs typeface="Courier"/>
              </a:rPr>
              <a:t>&amp;&amp;		and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34640" y="1723539"/>
            <a:ext cx="1692408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07945" y="1716362"/>
            <a:ext cx="1579397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9" grpId="0" animBg="1"/>
      <p:bldP spid="9" grpId="1" animBg="1"/>
      <p:bldP spid="14" grpId="0" animBg="1"/>
      <p:bldP spid="14" grpId="1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6631011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1840375"/>
            <a:ext cx="7569772" cy="49771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4491736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2673752"/>
            <a:ext cx="7569772" cy="14699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6502680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4444678"/>
            <a:ext cx="7569772" cy="45141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30373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1 &lt; 2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Booleans</a:t>
            </a:r>
          </a:p>
        </p:txBody>
      </p:sp>
    </p:spTree>
    <p:extLst>
      <p:ext uri="{BB962C8B-B14F-4D97-AF65-F5344CB8AC3E}">
        <p14:creationId xmlns:p14="http://schemas.microsoft.com/office/powerpoint/2010/main" val="15593498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0364768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19814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>
                <a:latin typeface="Chalkboard"/>
                <a:cs typeface="Chalkboard"/>
              </a:rPr>
              <a:t>Be </a:t>
            </a:r>
            <a:r>
              <a:rPr lang="en-US" sz="2400" dirty="0">
                <a:latin typeface="Chalkboard"/>
                <a:cs typeface="Chalkboard"/>
              </a:rPr>
              <a:t>able to use For / While / If in Java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1 &lt; 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45880" y="5562600"/>
            <a:ext cx="1652239" cy="76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24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>
            <p:extLst/>
          </p:nvPr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9600" y="4426703"/>
            <a:ext cx="30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All </a:t>
            </a:r>
            <a:r>
              <a:rPr lang="en-US" dirty="0"/>
              <a:t>have </a:t>
            </a:r>
            <a:r>
              <a:rPr lang="en-US"/>
              <a:t>equal precedence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47552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19192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>
            <p:extLst/>
          </p:nvPr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4426703"/>
            <a:ext cx="30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All </a:t>
            </a:r>
            <a:r>
              <a:rPr lang="en-US" dirty="0"/>
              <a:t>have </a:t>
            </a:r>
            <a:r>
              <a:rPr lang="en-US"/>
              <a:t>equal precedence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1304107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334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(1 &lt; 2)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"1 is less than 2"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("Enter a number: ");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0)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0"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not 0."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200" y="3048000"/>
            <a:ext cx="891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4478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</p:spTree>
    <p:extLst>
      <p:ext uri="{BB962C8B-B14F-4D97-AF65-F5344CB8AC3E}">
        <p14:creationId xmlns:p14="http://schemas.microsoft.com/office/powerpoint/2010/main" val="17888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Else If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12595" y="2765502"/>
            <a:ext cx="7058722" cy="1460810"/>
          </a:xfrm>
          <a:custGeom>
            <a:avLst/>
            <a:gdLst>
              <a:gd name="connsiteX0" fmla="*/ 479503 w 6824546"/>
              <a:gd name="connsiteY0" fmla="*/ 111512 h 1315844"/>
              <a:gd name="connsiteX1" fmla="*/ 457200 w 6824546"/>
              <a:gd name="connsiteY1" fmla="*/ 289932 h 1315844"/>
              <a:gd name="connsiteX2" fmla="*/ 434898 w 6824546"/>
              <a:gd name="connsiteY2" fmla="*/ 356839 h 1315844"/>
              <a:gd name="connsiteX3" fmla="*/ 401444 w 6824546"/>
              <a:gd name="connsiteY3" fmla="*/ 367991 h 1315844"/>
              <a:gd name="connsiteX4" fmla="*/ 312234 w 6824546"/>
              <a:gd name="connsiteY4" fmla="*/ 446049 h 1315844"/>
              <a:gd name="connsiteX5" fmla="*/ 256478 w 6824546"/>
              <a:gd name="connsiteY5" fmla="*/ 479503 h 1315844"/>
              <a:gd name="connsiteX6" fmla="*/ 200722 w 6824546"/>
              <a:gd name="connsiteY6" fmla="*/ 535259 h 1315844"/>
              <a:gd name="connsiteX7" fmla="*/ 156117 w 6824546"/>
              <a:gd name="connsiteY7" fmla="*/ 591015 h 1315844"/>
              <a:gd name="connsiteX8" fmla="*/ 122664 w 6824546"/>
              <a:gd name="connsiteY8" fmla="*/ 657922 h 1315844"/>
              <a:gd name="connsiteX9" fmla="*/ 100361 w 6824546"/>
              <a:gd name="connsiteY9" fmla="*/ 680225 h 1315844"/>
              <a:gd name="connsiteX10" fmla="*/ 55756 w 6824546"/>
              <a:gd name="connsiteY10" fmla="*/ 735981 h 1315844"/>
              <a:gd name="connsiteX11" fmla="*/ 44605 w 6824546"/>
              <a:gd name="connsiteY11" fmla="*/ 769434 h 1315844"/>
              <a:gd name="connsiteX12" fmla="*/ 22303 w 6824546"/>
              <a:gd name="connsiteY12" fmla="*/ 802888 h 1315844"/>
              <a:gd name="connsiteX13" fmla="*/ 11151 w 6824546"/>
              <a:gd name="connsiteY13" fmla="*/ 858644 h 1315844"/>
              <a:gd name="connsiteX14" fmla="*/ 0 w 6824546"/>
              <a:gd name="connsiteY14" fmla="*/ 892098 h 1315844"/>
              <a:gd name="connsiteX15" fmla="*/ 11151 w 6824546"/>
              <a:gd name="connsiteY15" fmla="*/ 1148576 h 1315844"/>
              <a:gd name="connsiteX16" fmla="*/ 33454 w 6824546"/>
              <a:gd name="connsiteY16" fmla="*/ 1226634 h 1315844"/>
              <a:gd name="connsiteX17" fmla="*/ 78059 w 6824546"/>
              <a:gd name="connsiteY17" fmla="*/ 1271239 h 1315844"/>
              <a:gd name="connsiteX18" fmla="*/ 100361 w 6824546"/>
              <a:gd name="connsiteY18" fmla="*/ 1293542 h 1315844"/>
              <a:gd name="connsiteX19" fmla="*/ 167268 w 6824546"/>
              <a:gd name="connsiteY19" fmla="*/ 1315844 h 1315844"/>
              <a:gd name="connsiteX20" fmla="*/ 256478 w 6824546"/>
              <a:gd name="connsiteY20" fmla="*/ 1304693 h 1315844"/>
              <a:gd name="connsiteX21" fmla="*/ 289932 w 6824546"/>
              <a:gd name="connsiteY21" fmla="*/ 1282391 h 1315844"/>
              <a:gd name="connsiteX22" fmla="*/ 323385 w 6824546"/>
              <a:gd name="connsiteY22" fmla="*/ 1271239 h 1315844"/>
              <a:gd name="connsiteX23" fmla="*/ 367990 w 6824546"/>
              <a:gd name="connsiteY23" fmla="*/ 1226634 h 1315844"/>
              <a:gd name="connsiteX24" fmla="*/ 412595 w 6824546"/>
              <a:gd name="connsiteY24" fmla="*/ 1170878 h 1315844"/>
              <a:gd name="connsiteX25" fmla="*/ 434898 w 6824546"/>
              <a:gd name="connsiteY25" fmla="*/ 1103971 h 1315844"/>
              <a:gd name="connsiteX26" fmla="*/ 446049 w 6824546"/>
              <a:gd name="connsiteY26" fmla="*/ 1070517 h 1315844"/>
              <a:gd name="connsiteX27" fmla="*/ 479503 w 6824546"/>
              <a:gd name="connsiteY27" fmla="*/ 914400 h 1315844"/>
              <a:gd name="connsiteX28" fmla="*/ 512956 w 6824546"/>
              <a:gd name="connsiteY28" fmla="*/ 836342 h 1315844"/>
              <a:gd name="connsiteX29" fmla="*/ 546410 w 6824546"/>
              <a:gd name="connsiteY29" fmla="*/ 825191 h 1315844"/>
              <a:gd name="connsiteX30" fmla="*/ 635620 w 6824546"/>
              <a:gd name="connsiteY30" fmla="*/ 802888 h 1315844"/>
              <a:gd name="connsiteX31" fmla="*/ 1170878 w 6824546"/>
              <a:gd name="connsiteY31" fmla="*/ 825191 h 1315844"/>
              <a:gd name="connsiteX32" fmla="*/ 1360449 w 6824546"/>
              <a:gd name="connsiteY32" fmla="*/ 847493 h 1315844"/>
              <a:gd name="connsiteX33" fmla="*/ 1494264 w 6824546"/>
              <a:gd name="connsiteY33" fmla="*/ 869795 h 1315844"/>
              <a:gd name="connsiteX34" fmla="*/ 1583473 w 6824546"/>
              <a:gd name="connsiteY34" fmla="*/ 892098 h 1315844"/>
              <a:gd name="connsiteX35" fmla="*/ 1817649 w 6824546"/>
              <a:gd name="connsiteY35" fmla="*/ 914400 h 1315844"/>
              <a:gd name="connsiteX36" fmla="*/ 2163337 w 6824546"/>
              <a:gd name="connsiteY36" fmla="*/ 903249 h 1315844"/>
              <a:gd name="connsiteX37" fmla="*/ 2375210 w 6824546"/>
              <a:gd name="connsiteY37" fmla="*/ 880947 h 1315844"/>
              <a:gd name="connsiteX38" fmla="*/ 2520176 w 6824546"/>
              <a:gd name="connsiteY38" fmla="*/ 847493 h 1315844"/>
              <a:gd name="connsiteX39" fmla="*/ 2743200 w 6824546"/>
              <a:gd name="connsiteY39" fmla="*/ 825191 h 1315844"/>
              <a:gd name="connsiteX40" fmla="*/ 2865864 w 6824546"/>
              <a:gd name="connsiteY40" fmla="*/ 802888 h 1315844"/>
              <a:gd name="connsiteX41" fmla="*/ 3233854 w 6824546"/>
              <a:gd name="connsiteY41" fmla="*/ 769434 h 1315844"/>
              <a:gd name="connsiteX42" fmla="*/ 3334215 w 6824546"/>
              <a:gd name="connsiteY42" fmla="*/ 758283 h 1315844"/>
              <a:gd name="connsiteX43" fmla="*/ 4114800 w 6824546"/>
              <a:gd name="connsiteY43" fmla="*/ 769434 h 1315844"/>
              <a:gd name="connsiteX44" fmla="*/ 4393581 w 6824546"/>
              <a:gd name="connsiteY44" fmla="*/ 791737 h 1315844"/>
              <a:gd name="connsiteX45" fmla="*/ 4594303 w 6824546"/>
              <a:gd name="connsiteY45" fmla="*/ 814039 h 1315844"/>
              <a:gd name="connsiteX46" fmla="*/ 4750420 w 6824546"/>
              <a:gd name="connsiteY46" fmla="*/ 825191 h 1315844"/>
              <a:gd name="connsiteX47" fmla="*/ 4839629 w 6824546"/>
              <a:gd name="connsiteY47" fmla="*/ 836342 h 1315844"/>
              <a:gd name="connsiteX48" fmla="*/ 5107259 w 6824546"/>
              <a:gd name="connsiteY48" fmla="*/ 847493 h 1315844"/>
              <a:gd name="connsiteX49" fmla="*/ 5363737 w 6824546"/>
              <a:gd name="connsiteY49" fmla="*/ 869795 h 1315844"/>
              <a:gd name="connsiteX50" fmla="*/ 5542156 w 6824546"/>
              <a:gd name="connsiteY50" fmla="*/ 880947 h 1315844"/>
              <a:gd name="connsiteX51" fmla="*/ 5720576 w 6824546"/>
              <a:gd name="connsiteY51" fmla="*/ 903249 h 1315844"/>
              <a:gd name="connsiteX52" fmla="*/ 5910146 w 6824546"/>
              <a:gd name="connsiteY52" fmla="*/ 925552 h 1315844"/>
              <a:gd name="connsiteX53" fmla="*/ 6612673 w 6824546"/>
              <a:gd name="connsiteY53" fmla="*/ 914400 h 1315844"/>
              <a:gd name="connsiteX54" fmla="*/ 6746488 w 6824546"/>
              <a:gd name="connsiteY54" fmla="*/ 880947 h 1315844"/>
              <a:gd name="connsiteX55" fmla="*/ 6779942 w 6824546"/>
              <a:gd name="connsiteY55" fmla="*/ 869795 h 1315844"/>
              <a:gd name="connsiteX56" fmla="*/ 6824546 w 6824546"/>
              <a:gd name="connsiteY56" fmla="*/ 802888 h 1315844"/>
              <a:gd name="connsiteX57" fmla="*/ 6813395 w 6824546"/>
              <a:gd name="connsiteY57" fmla="*/ 546410 h 1315844"/>
              <a:gd name="connsiteX58" fmla="*/ 6791093 w 6824546"/>
              <a:gd name="connsiteY58" fmla="*/ 468352 h 1315844"/>
              <a:gd name="connsiteX59" fmla="*/ 6701883 w 6824546"/>
              <a:gd name="connsiteY59" fmla="*/ 401444 h 1315844"/>
              <a:gd name="connsiteX60" fmla="*/ 6657278 w 6824546"/>
              <a:gd name="connsiteY60" fmla="*/ 390293 h 1315844"/>
              <a:gd name="connsiteX61" fmla="*/ 6590371 w 6824546"/>
              <a:gd name="connsiteY61" fmla="*/ 367991 h 1315844"/>
              <a:gd name="connsiteX62" fmla="*/ 6389649 w 6824546"/>
              <a:gd name="connsiteY62" fmla="*/ 334537 h 1315844"/>
              <a:gd name="connsiteX63" fmla="*/ 5965903 w 6824546"/>
              <a:gd name="connsiteY63" fmla="*/ 356839 h 1315844"/>
              <a:gd name="connsiteX64" fmla="*/ 5832088 w 6824546"/>
              <a:gd name="connsiteY64" fmla="*/ 379142 h 1315844"/>
              <a:gd name="connsiteX65" fmla="*/ 5252225 w 6824546"/>
              <a:gd name="connsiteY65" fmla="*/ 367991 h 1315844"/>
              <a:gd name="connsiteX66" fmla="*/ 5140712 w 6824546"/>
              <a:gd name="connsiteY66" fmla="*/ 356839 h 1315844"/>
              <a:gd name="connsiteX67" fmla="*/ 4995746 w 6824546"/>
              <a:gd name="connsiteY67" fmla="*/ 334537 h 1315844"/>
              <a:gd name="connsiteX68" fmla="*/ 4895385 w 6824546"/>
              <a:gd name="connsiteY68" fmla="*/ 312234 h 1315844"/>
              <a:gd name="connsiteX69" fmla="*/ 4861932 w 6824546"/>
              <a:gd name="connsiteY69" fmla="*/ 301083 h 1315844"/>
              <a:gd name="connsiteX70" fmla="*/ 4817327 w 6824546"/>
              <a:gd name="connsiteY70" fmla="*/ 289932 h 1315844"/>
              <a:gd name="connsiteX71" fmla="*/ 4761571 w 6824546"/>
              <a:gd name="connsiteY71" fmla="*/ 267630 h 1315844"/>
              <a:gd name="connsiteX72" fmla="*/ 4694664 w 6824546"/>
              <a:gd name="connsiteY72" fmla="*/ 256478 h 1315844"/>
              <a:gd name="connsiteX73" fmla="*/ 4650059 w 6824546"/>
              <a:gd name="connsiteY73" fmla="*/ 245327 h 1315844"/>
              <a:gd name="connsiteX74" fmla="*/ 4583151 w 6824546"/>
              <a:gd name="connsiteY74" fmla="*/ 223025 h 1315844"/>
              <a:gd name="connsiteX75" fmla="*/ 4482790 w 6824546"/>
              <a:gd name="connsiteY75" fmla="*/ 211873 h 1315844"/>
              <a:gd name="connsiteX76" fmla="*/ 4415883 w 6824546"/>
              <a:gd name="connsiteY76" fmla="*/ 189571 h 1315844"/>
              <a:gd name="connsiteX77" fmla="*/ 4337825 w 6824546"/>
              <a:gd name="connsiteY77" fmla="*/ 167269 h 1315844"/>
              <a:gd name="connsiteX78" fmla="*/ 4304371 w 6824546"/>
              <a:gd name="connsiteY78" fmla="*/ 144966 h 1315844"/>
              <a:gd name="connsiteX79" fmla="*/ 4226312 w 6824546"/>
              <a:gd name="connsiteY79" fmla="*/ 122664 h 1315844"/>
              <a:gd name="connsiteX80" fmla="*/ 4125951 w 6824546"/>
              <a:gd name="connsiteY80" fmla="*/ 89210 h 1315844"/>
              <a:gd name="connsiteX81" fmla="*/ 4092498 w 6824546"/>
              <a:gd name="connsiteY81" fmla="*/ 78059 h 1315844"/>
              <a:gd name="connsiteX82" fmla="*/ 4047893 w 6824546"/>
              <a:gd name="connsiteY82" fmla="*/ 66908 h 1315844"/>
              <a:gd name="connsiteX83" fmla="*/ 3925229 w 6824546"/>
              <a:gd name="connsiteY83" fmla="*/ 44605 h 1315844"/>
              <a:gd name="connsiteX84" fmla="*/ 3769112 w 6824546"/>
              <a:gd name="connsiteY84" fmla="*/ 22303 h 1315844"/>
              <a:gd name="connsiteX85" fmla="*/ 2732049 w 6824546"/>
              <a:gd name="connsiteY85" fmla="*/ 11152 h 1315844"/>
              <a:gd name="connsiteX86" fmla="*/ 2397512 w 6824546"/>
              <a:gd name="connsiteY86" fmla="*/ 22303 h 1315844"/>
              <a:gd name="connsiteX87" fmla="*/ 2274849 w 6824546"/>
              <a:gd name="connsiteY87" fmla="*/ 44605 h 1315844"/>
              <a:gd name="connsiteX88" fmla="*/ 2040673 w 6824546"/>
              <a:gd name="connsiteY88" fmla="*/ 66908 h 1315844"/>
              <a:gd name="connsiteX89" fmla="*/ 1393903 w 6824546"/>
              <a:gd name="connsiteY89" fmla="*/ 55756 h 1315844"/>
              <a:gd name="connsiteX90" fmla="*/ 1170878 w 6824546"/>
              <a:gd name="connsiteY90" fmla="*/ 22303 h 1315844"/>
              <a:gd name="connsiteX91" fmla="*/ 1025912 w 6824546"/>
              <a:gd name="connsiteY91" fmla="*/ 0 h 1315844"/>
              <a:gd name="connsiteX92" fmla="*/ 657922 w 6824546"/>
              <a:gd name="connsiteY92" fmla="*/ 22303 h 1315844"/>
              <a:gd name="connsiteX93" fmla="*/ 624468 w 6824546"/>
              <a:gd name="connsiteY93" fmla="*/ 33454 h 1315844"/>
              <a:gd name="connsiteX94" fmla="*/ 568712 w 6824546"/>
              <a:gd name="connsiteY94" fmla="*/ 78059 h 1315844"/>
              <a:gd name="connsiteX95" fmla="*/ 535259 w 6824546"/>
              <a:gd name="connsiteY95" fmla="*/ 100361 h 1315844"/>
              <a:gd name="connsiteX96" fmla="*/ 479503 w 6824546"/>
              <a:gd name="connsiteY96" fmla="*/ 111512 h 131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824546" h="1315844">
                <a:moveTo>
                  <a:pt x="479503" y="111512"/>
                </a:moveTo>
                <a:cubicBezTo>
                  <a:pt x="466493" y="143107"/>
                  <a:pt x="464017" y="260390"/>
                  <a:pt x="457200" y="289932"/>
                </a:cubicBezTo>
                <a:cubicBezTo>
                  <a:pt x="451914" y="312839"/>
                  <a:pt x="457200" y="349405"/>
                  <a:pt x="434898" y="356839"/>
                </a:cubicBezTo>
                <a:lnTo>
                  <a:pt x="401444" y="367991"/>
                </a:lnTo>
                <a:cubicBezTo>
                  <a:pt x="338248" y="462784"/>
                  <a:pt x="442345" y="315932"/>
                  <a:pt x="312234" y="446049"/>
                </a:cubicBezTo>
                <a:cubicBezTo>
                  <a:pt x="281620" y="476664"/>
                  <a:pt x="299906" y="465027"/>
                  <a:pt x="256478" y="479503"/>
                </a:cubicBezTo>
                <a:cubicBezTo>
                  <a:pt x="237893" y="498088"/>
                  <a:pt x="215302" y="513390"/>
                  <a:pt x="200722" y="535259"/>
                </a:cubicBezTo>
                <a:cubicBezTo>
                  <a:pt x="172588" y="577460"/>
                  <a:pt x="187897" y="559235"/>
                  <a:pt x="156117" y="591015"/>
                </a:cubicBezTo>
                <a:cubicBezTo>
                  <a:pt x="144339" y="626349"/>
                  <a:pt x="147369" y="627041"/>
                  <a:pt x="122664" y="657922"/>
                </a:cubicBezTo>
                <a:cubicBezTo>
                  <a:pt x="116096" y="666132"/>
                  <a:pt x="106929" y="672015"/>
                  <a:pt x="100361" y="680225"/>
                </a:cubicBezTo>
                <a:cubicBezTo>
                  <a:pt x="44092" y="750561"/>
                  <a:pt x="109608" y="682129"/>
                  <a:pt x="55756" y="735981"/>
                </a:cubicBezTo>
                <a:cubicBezTo>
                  <a:pt x="52039" y="747132"/>
                  <a:pt x="49862" y="758921"/>
                  <a:pt x="44605" y="769434"/>
                </a:cubicBezTo>
                <a:cubicBezTo>
                  <a:pt x="38611" y="781421"/>
                  <a:pt x="27009" y="790339"/>
                  <a:pt x="22303" y="802888"/>
                </a:cubicBezTo>
                <a:cubicBezTo>
                  <a:pt x="15648" y="820635"/>
                  <a:pt x="15748" y="840256"/>
                  <a:pt x="11151" y="858644"/>
                </a:cubicBezTo>
                <a:cubicBezTo>
                  <a:pt x="8300" y="870048"/>
                  <a:pt x="3717" y="880947"/>
                  <a:pt x="0" y="892098"/>
                </a:cubicBezTo>
                <a:cubicBezTo>
                  <a:pt x="3717" y="977591"/>
                  <a:pt x="4829" y="1063236"/>
                  <a:pt x="11151" y="1148576"/>
                </a:cubicBezTo>
                <a:cubicBezTo>
                  <a:pt x="11401" y="1151957"/>
                  <a:pt x="28004" y="1219004"/>
                  <a:pt x="33454" y="1226634"/>
                </a:cubicBezTo>
                <a:cubicBezTo>
                  <a:pt x="45676" y="1243744"/>
                  <a:pt x="63191" y="1256371"/>
                  <a:pt x="78059" y="1271239"/>
                </a:cubicBezTo>
                <a:cubicBezTo>
                  <a:pt x="85493" y="1278673"/>
                  <a:pt x="90387" y="1290217"/>
                  <a:pt x="100361" y="1293542"/>
                </a:cubicBezTo>
                <a:lnTo>
                  <a:pt x="167268" y="1315844"/>
                </a:lnTo>
                <a:cubicBezTo>
                  <a:pt x="197005" y="1312127"/>
                  <a:pt x="227566" y="1312578"/>
                  <a:pt x="256478" y="1304693"/>
                </a:cubicBezTo>
                <a:cubicBezTo>
                  <a:pt x="269408" y="1301167"/>
                  <a:pt x="277945" y="1288385"/>
                  <a:pt x="289932" y="1282391"/>
                </a:cubicBezTo>
                <a:cubicBezTo>
                  <a:pt x="300445" y="1277134"/>
                  <a:pt x="312234" y="1274956"/>
                  <a:pt x="323385" y="1271239"/>
                </a:cubicBezTo>
                <a:cubicBezTo>
                  <a:pt x="338253" y="1256371"/>
                  <a:pt x="356326" y="1244129"/>
                  <a:pt x="367990" y="1226634"/>
                </a:cubicBezTo>
                <a:cubicBezTo>
                  <a:pt x="396125" y="1184433"/>
                  <a:pt x="380817" y="1202658"/>
                  <a:pt x="412595" y="1170878"/>
                </a:cubicBezTo>
                <a:lnTo>
                  <a:pt x="434898" y="1103971"/>
                </a:lnTo>
                <a:lnTo>
                  <a:pt x="446049" y="1070517"/>
                </a:lnTo>
                <a:cubicBezTo>
                  <a:pt x="470245" y="876947"/>
                  <a:pt x="439777" y="1073307"/>
                  <a:pt x="479503" y="914400"/>
                </a:cubicBezTo>
                <a:cubicBezTo>
                  <a:pt x="486199" y="887616"/>
                  <a:pt x="488891" y="855594"/>
                  <a:pt x="512956" y="836342"/>
                </a:cubicBezTo>
                <a:cubicBezTo>
                  <a:pt x="522135" y="828999"/>
                  <a:pt x="535070" y="828284"/>
                  <a:pt x="546410" y="825191"/>
                </a:cubicBezTo>
                <a:cubicBezTo>
                  <a:pt x="575982" y="817126"/>
                  <a:pt x="635620" y="802888"/>
                  <a:pt x="635620" y="802888"/>
                </a:cubicBezTo>
                <a:cubicBezTo>
                  <a:pt x="814039" y="810322"/>
                  <a:pt x="993190" y="807423"/>
                  <a:pt x="1170878" y="825191"/>
                </a:cubicBezTo>
                <a:cubicBezTo>
                  <a:pt x="1230685" y="831172"/>
                  <a:pt x="1300191" y="836537"/>
                  <a:pt x="1360449" y="847493"/>
                </a:cubicBezTo>
                <a:cubicBezTo>
                  <a:pt x="1522542" y="876964"/>
                  <a:pt x="1216961" y="835133"/>
                  <a:pt x="1494264" y="869795"/>
                </a:cubicBezTo>
                <a:cubicBezTo>
                  <a:pt x="1524000" y="877229"/>
                  <a:pt x="1552912" y="889747"/>
                  <a:pt x="1583473" y="892098"/>
                </a:cubicBezTo>
                <a:cubicBezTo>
                  <a:pt x="1758319" y="905547"/>
                  <a:pt x="1680348" y="897238"/>
                  <a:pt x="1817649" y="914400"/>
                </a:cubicBezTo>
                <a:cubicBezTo>
                  <a:pt x="1932878" y="910683"/>
                  <a:pt x="2048255" y="910154"/>
                  <a:pt x="2163337" y="903249"/>
                </a:cubicBezTo>
                <a:cubicBezTo>
                  <a:pt x="2234224" y="898996"/>
                  <a:pt x="2375210" y="880947"/>
                  <a:pt x="2375210" y="880947"/>
                </a:cubicBezTo>
                <a:cubicBezTo>
                  <a:pt x="2423532" y="869796"/>
                  <a:pt x="2471384" y="856364"/>
                  <a:pt x="2520176" y="847493"/>
                </a:cubicBezTo>
                <a:cubicBezTo>
                  <a:pt x="2551544" y="841790"/>
                  <a:pt x="2720942" y="827214"/>
                  <a:pt x="2743200" y="825191"/>
                </a:cubicBezTo>
                <a:cubicBezTo>
                  <a:pt x="2784088" y="817757"/>
                  <a:pt x="2824571" y="807580"/>
                  <a:pt x="2865864" y="802888"/>
                </a:cubicBezTo>
                <a:cubicBezTo>
                  <a:pt x="2988246" y="788981"/>
                  <a:pt x="3111438" y="783035"/>
                  <a:pt x="3233854" y="769434"/>
                </a:cubicBezTo>
                <a:lnTo>
                  <a:pt x="3334215" y="758283"/>
                </a:lnTo>
                <a:lnTo>
                  <a:pt x="4114800" y="769434"/>
                </a:lnTo>
                <a:cubicBezTo>
                  <a:pt x="4207977" y="772376"/>
                  <a:pt x="4301077" y="780174"/>
                  <a:pt x="4393581" y="791737"/>
                </a:cubicBezTo>
                <a:cubicBezTo>
                  <a:pt x="4474515" y="801854"/>
                  <a:pt x="4509493" y="806971"/>
                  <a:pt x="4594303" y="814039"/>
                </a:cubicBezTo>
                <a:cubicBezTo>
                  <a:pt x="4646294" y="818372"/>
                  <a:pt x="4698463" y="820467"/>
                  <a:pt x="4750420" y="825191"/>
                </a:cubicBezTo>
                <a:cubicBezTo>
                  <a:pt x="4780265" y="827904"/>
                  <a:pt x="4809720" y="834473"/>
                  <a:pt x="4839629" y="836342"/>
                </a:cubicBezTo>
                <a:cubicBezTo>
                  <a:pt x="4928743" y="841911"/>
                  <a:pt x="5018049" y="843776"/>
                  <a:pt x="5107259" y="847493"/>
                </a:cubicBezTo>
                <a:cubicBezTo>
                  <a:pt x="5230994" y="859866"/>
                  <a:pt x="5228231" y="860450"/>
                  <a:pt x="5363737" y="869795"/>
                </a:cubicBezTo>
                <a:cubicBezTo>
                  <a:pt x="5423185" y="873895"/>
                  <a:pt x="5482827" y="875385"/>
                  <a:pt x="5542156" y="880947"/>
                </a:cubicBezTo>
                <a:cubicBezTo>
                  <a:pt x="5601830" y="886542"/>
                  <a:pt x="5661006" y="896630"/>
                  <a:pt x="5720576" y="903249"/>
                </a:cubicBezTo>
                <a:cubicBezTo>
                  <a:pt x="5850722" y="917709"/>
                  <a:pt x="5787537" y="910225"/>
                  <a:pt x="5910146" y="925552"/>
                </a:cubicBezTo>
                <a:lnTo>
                  <a:pt x="6612673" y="914400"/>
                </a:lnTo>
                <a:cubicBezTo>
                  <a:pt x="6662011" y="912970"/>
                  <a:pt x="6700509" y="896274"/>
                  <a:pt x="6746488" y="880947"/>
                </a:cubicBezTo>
                <a:lnTo>
                  <a:pt x="6779942" y="869795"/>
                </a:lnTo>
                <a:cubicBezTo>
                  <a:pt x="6800056" y="849681"/>
                  <a:pt x="6824546" y="835165"/>
                  <a:pt x="6824546" y="802888"/>
                </a:cubicBezTo>
                <a:cubicBezTo>
                  <a:pt x="6824546" y="717315"/>
                  <a:pt x="6819716" y="631750"/>
                  <a:pt x="6813395" y="546410"/>
                </a:cubicBezTo>
                <a:cubicBezTo>
                  <a:pt x="6812984" y="540865"/>
                  <a:pt x="6796667" y="477642"/>
                  <a:pt x="6791093" y="468352"/>
                </a:cubicBezTo>
                <a:cubicBezTo>
                  <a:pt x="6777979" y="446496"/>
                  <a:pt x="6705790" y="402421"/>
                  <a:pt x="6701883" y="401444"/>
                </a:cubicBezTo>
                <a:cubicBezTo>
                  <a:pt x="6687015" y="397727"/>
                  <a:pt x="6671958" y="394697"/>
                  <a:pt x="6657278" y="390293"/>
                </a:cubicBezTo>
                <a:cubicBezTo>
                  <a:pt x="6634761" y="383538"/>
                  <a:pt x="6613423" y="372602"/>
                  <a:pt x="6590371" y="367991"/>
                </a:cubicBezTo>
                <a:cubicBezTo>
                  <a:pt x="6449473" y="339811"/>
                  <a:pt x="6516473" y="350390"/>
                  <a:pt x="6389649" y="334537"/>
                </a:cubicBezTo>
                <a:cubicBezTo>
                  <a:pt x="5803340" y="352859"/>
                  <a:pt x="6189499" y="324896"/>
                  <a:pt x="5965903" y="356839"/>
                </a:cubicBezTo>
                <a:cubicBezTo>
                  <a:pt x="5844086" y="374242"/>
                  <a:pt x="5914665" y="358498"/>
                  <a:pt x="5832088" y="379142"/>
                </a:cubicBezTo>
                <a:lnTo>
                  <a:pt x="5252225" y="367991"/>
                </a:lnTo>
                <a:cubicBezTo>
                  <a:pt x="5214888" y="366787"/>
                  <a:pt x="5177813" y="361204"/>
                  <a:pt x="5140712" y="356839"/>
                </a:cubicBezTo>
                <a:cubicBezTo>
                  <a:pt x="5091925" y="351099"/>
                  <a:pt x="5044145" y="342603"/>
                  <a:pt x="4995746" y="334537"/>
                </a:cubicBezTo>
                <a:cubicBezTo>
                  <a:pt x="4920439" y="309435"/>
                  <a:pt x="5013137" y="338402"/>
                  <a:pt x="4895385" y="312234"/>
                </a:cubicBezTo>
                <a:cubicBezTo>
                  <a:pt x="4883911" y="309684"/>
                  <a:pt x="4873234" y="304312"/>
                  <a:pt x="4861932" y="301083"/>
                </a:cubicBezTo>
                <a:cubicBezTo>
                  <a:pt x="4847196" y="296873"/>
                  <a:pt x="4831866" y="294778"/>
                  <a:pt x="4817327" y="289932"/>
                </a:cubicBezTo>
                <a:cubicBezTo>
                  <a:pt x="4798337" y="283602"/>
                  <a:pt x="4780883" y="272897"/>
                  <a:pt x="4761571" y="267630"/>
                </a:cubicBezTo>
                <a:cubicBezTo>
                  <a:pt x="4739758" y="261681"/>
                  <a:pt x="4716835" y="260912"/>
                  <a:pt x="4694664" y="256478"/>
                </a:cubicBezTo>
                <a:cubicBezTo>
                  <a:pt x="4679636" y="253472"/>
                  <a:pt x="4664739" y="249731"/>
                  <a:pt x="4650059" y="245327"/>
                </a:cubicBezTo>
                <a:cubicBezTo>
                  <a:pt x="4627541" y="238572"/>
                  <a:pt x="4606516" y="225621"/>
                  <a:pt x="4583151" y="223025"/>
                </a:cubicBezTo>
                <a:lnTo>
                  <a:pt x="4482790" y="211873"/>
                </a:lnTo>
                <a:cubicBezTo>
                  <a:pt x="4460488" y="204439"/>
                  <a:pt x="4438690" y="195273"/>
                  <a:pt x="4415883" y="189571"/>
                </a:cubicBezTo>
                <a:cubicBezTo>
                  <a:pt x="4359875" y="175569"/>
                  <a:pt x="4385817" y="183266"/>
                  <a:pt x="4337825" y="167269"/>
                </a:cubicBezTo>
                <a:cubicBezTo>
                  <a:pt x="4326674" y="159835"/>
                  <a:pt x="4316358" y="150960"/>
                  <a:pt x="4304371" y="144966"/>
                </a:cubicBezTo>
                <a:cubicBezTo>
                  <a:pt x="4285634" y="135597"/>
                  <a:pt x="4244175" y="128023"/>
                  <a:pt x="4226312" y="122664"/>
                </a:cubicBezTo>
                <a:cubicBezTo>
                  <a:pt x="4192536" y="112531"/>
                  <a:pt x="4159405" y="100361"/>
                  <a:pt x="4125951" y="89210"/>
                </a:cubicBezTo>
                <a:cubicBezTo>
                  <a:pt x="4114800" y="85493"/>
                  <a:pt x="4103901" y="80910"/>
                  <a:pt x="4092498" y="78059"/>
                </a:cubicBezTo>
                <a:cubicBezTo>
                  <a:pt x="4077630" y="74342"/>
                  <a:pt x="4062854" y="70233"/>
                  <a:pt x="4047893" y="66908"/>
                </a:cubicBezTo>
                <a:cubicBezTo>
                  <a:pt x="4010487" y="58595"/>
                  <a:pt x="3962493" y="50195"/>
                  <a:pt x="3925229" y="44605"/>
                </a:cubicBezTo>
                <a:cubicBezTo>
                  <a:pt x="3873243" y="36807"/>
                  <a:pt x="3821676" y="22868"/>
                  <a:pt x="3769112" y="22303"/>
                </a:cubicBezTo>
                <a:lnTo>
                  <a:pt x="2732049" y="11152"/>
                </a:lnTo>
                <a:cubicBezTo>
                  <a:pt x="2620537" y="14869"/>
                  <a:pt x="2508924" y="16281"/>
                  <a:pt x="2397512" y="22303"/>
                </a:cubicBezTo>
                <a:cubicBezTo>
                  <a:pt x="2288834" y="28177"/>
                  <a:pt x="2353960" y="31420"/>
                  <a:pt x="2274849" y="44605"/>
                </a:cubicBezTo>
                <a:cubicBezTo>
                  <a:pt x="2201300" y="56863"/>
                  <a:pt x="2112419" y="61389"/>
                  <a:pt x="2040673" y="66908"/>
                </a:cubicBezTo>
                <a:lnTo>
                  <a:pt x="1393903" y="55756"/>
                </a:lnTo>
                <a:cubicBezTo>
                  <a:pt x="1346263" y="54312"/>
                  <a:pt x="1203818" y="26420"/>
                  <a:pt x="1170878" y="22303"/>
                </a:cubicBezTo>
                <a:cubicBezTo>
                  <a:pt x="1062861" y="8801"/>
                  <a:pt x="1111054" y="17030"/>
                  <a:pt x="1025912" y="0"/>
                </a:cubicBezTo>
                <a:cubicBezTo>
                  <a:pt x="935950" y="3460"/>
                  <a:pt x="770242" y="-160"/>
                  <a:pt x="657922" y="22303"/>
                </a:cubicBezTo>
                <a:cubicBezTo>
                  <a:pt x="646396" y="24608"/>
                  <a:pt x="635619" y="29737"/>
                  <a:pt x="624468" y="33454"/>
                </a:cubicBezTo>
                <a:cubicBezTo>
                  <a:pt x="521506" y="102095"/>
                  <a:pt x="648159" y="14501"/>
                  <a:pt x="568712" y="78059"/>
                </a:cubicBezTo>
                <a:cubicBezTo>
                  <a:pt x="558247" y="86431"/>
                  <a:pt x="545724" y="91989"/>
                  <a:pt x="535259" y="100361"/>
                </a:cubicBezTo>
                <a:cubicBezTo>
                  <a:pt x="504095" y="125292"/>
                  <a:pt x="492513" y="79917"/>
                  <a:pt x="479503" y="1115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5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Else If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EFF0E2-E66C-C94E-94BB-D4EC8ED11D56}"/>
              </a:ext>
            </a:extLst>
          </p:cNvPr>
          <p:cNvSpPr/>
          <p:nvPr/>
        </p:nvSpPr>
        <p:spPr>
          <a:xfrm>
            <a:off x="454332" y="1608961"/>
            <a:ext cx="678249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2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ardrop 6">
            <a:extLst>
              <a:ext uri="{FF2B5EF4-FFF2-40B4-BE49-F238E27FC236}">
                <a16:creationId xmlns:a16="http://schemas.microsoft.com/office/drawing/2014/main" id="{E81A0D96-1DB3-4D4D-B805-11C025243484}"/>
              </a:ext>
            </a:extLst>
          </p:cNvPr>
          <p:cNvSpPr/>
          <p:nvPr/>
        </p:nvSpPr>
        <p:spPr>
          <a:xfrm rot="11825844">
            <a:off x="7358062" y="885826"/>
            <a:ext cx="871538" cy="9429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Else If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EFF0E2-E66C-C94E-94BB-D4EC8ED11D56}"/>
              </a:ext>
            </a:extLst>
          </p:cNvPr>
          <p:cNvSpPr/>
          <p:nvPr/>
        </p:nvSpPr>
        <p:spPr>
          <a:xfrm>
            <a:off x="2214563" y="1608961"/>
            <a:ext cx="502226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5DD72-BE9C-2D44-8BB9-123B5207B666}"/>
              </a:ext>
            </a:extLst>
          </p:cNvPr>
          <p:cNvSpPr txBox="1"/>
          <p:nvPr/>
        </p:nvSpPr>
        <p:spPr>
          <a:xfrm>
            <a:off x="7572376" y="105727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D6709-789E-B149-945C-3EA18536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4FC5E4-902A-CF48-B99F-D293F52A3956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F90D0-B119-1345-A071-0AC320473C64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9400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ardrop 6">
            <a:extLst>
              <a:ext uri="{FF2B5EF4-FFF2-40B4-BE49-F238E27FC236}">
                <a16:creationId xmlns:a16="http://schemas.microsoft.com/office/drawing/2014/main" id="{E81A0D96-1DB3-4D4D-B805-11C025243484}"/>
              </a:ext>
            </a:extLst>
          </p:cNvPr>
          <p:cNvSpPr/>
          <p:nvPr/>
        </p:nvSpPr>
        <p:spPr>
          <a:xfrm rot="11825844">
            <a:off x="7358062" y="885826"/>
            <a:ext cx="871538" cy="9429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Else If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EFF0E2-E66C-C94E-94BB-D4EC8ED11D56}"/>
              </a:ext>
            </a:extLst>
          </p:cNvPr>
          <p:cNvSpPr/>
          <p:nvPr/>
        </p:nvSpPr>
        <p:spPr>
          <a:xfrm>
            <a:off x="428625" y="1608961"/>
            <a:ext cx="6808198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5DD72-BE9C-2D44-8BB9-123B5207B666}"/>
              </a:ext>
            </a:extLst>
          </p:cNvPr>
          <p:cNvSpPr txBox="1"/>
          <p:nvPr/>
        </p:nvSpPr>
        <p:spPr>
          <a:xfrm>
            <a:off x="7572376" y="105727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2E695A-182E-2746-9E99-926D8773A95E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F8D05-2A42-A14C-B49B-7BAEB2411163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A21C47-8AC0-E747-939C-B6F1F5F9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DC0607-38D6-2544-9BBD-731CFB734F9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90B91-FAA2-F147-925B-9A47FB9B575C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8827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Else If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EFF0E2-E66C-C94E-94BB-D4EC8ED11D56}"/>
              </a:ext>
            </a:extLst>
          </p:cNvPr>
          <p:cNvSpPr/>
          <p:nvPr/>
        </p:nvSpPr>
        <p:spPr>
          <a:xfrm>
            <a:off x="428625" y="2051874"/>
            <a:ext cx="2928938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2E695A-182E-2746-9E99-926D8773A95E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F8D05-2A42-A14C-B49B-7BAEB2411163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A21C47-8AC0-E747-939C-B6F1F5F9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DC0607-38D6-2544-9BBD-731CFB734F9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90B91-FAA2-F147-925B-9A47FB9B575C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2463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Else If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EFF0E2-E66C-C94E-94BB-D4EC8ED11D56}"/>
              </a:ext>
            </a:extLst>
          </p:cNvPr>
          <p:cNvSpPr/>
          <p:nvPr/>
        </p:nvSpPr>
        <p:spPr>
          <a:xfrm>
            <a:off x="428624" y="2894836"/>
            <a:ext cx="3971925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2E695A-182E-2746-9E99-926D8773A95E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F8D05-2A42-A14C-B49B-7BAEB2411163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A21C47-8AC0-E747-939C-B6F1F5F9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DC0607-38D6-2544-9BBD-731CFB734F9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90B91-FAA2-F147-925B-9A47FB9B575C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58713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Else If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EFF0E2-E66C-C94E-94BB-D4EC8ED11D56}"/>
              </a:ext>
            </a:extLst>
          </p:cNvPr>
          <p:cNvSpPr/>
          <p:nvPr/>
        </p:nvSpPr>
        <p:spPr>
          <a:xfrm>
            <a:off x="842961" y="3323461"/>
            <a:ext cx="642937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2E695A-182E-2746-9E99-926D8773A95E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F8D05-2A42-A14C-B49B-7BAEB2411163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A21C47-8AC0-E747-939C-B6F1F5F9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DC0607-38D6-2544-9BBD-731CFB734F9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90B91-FAA2-F147-925B-9A47FB9B575C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236DA-32F4-2C44-A822-D92F135E1B91}"/>
              </a:ext>
            </a:extLst>
          </p:cNvPr>
          <p:cNvSpPr txBox="1"/>
          <p:nvPr/>
        </p:nvSpPr>
        <p:spPr>
          <a:xfrm>
            <a:off x="466725" y="581025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number is positive</a:t>
            </a:r>
          </a:p>
        </p:txBody>
      </p:sp>
    </p:spTree>
    <p:extLst>
      <p:ext uri="{BB962C8B-B14F-4D97-AF65-F5344CB8AC3E}">
        <p14:creationId xmlns:p14="http://schemas.microsoft.com/office/powerpoint/2010/main" val="199668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Else If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EFF0E2-E66C-C94E-94BB-D4EC8ED11D56}"/>
              </a:ext>
            </a:extLst>
          </p:cNvPr>
          <p:cNvSpPr/>
          <p:nvPr/>
        </p:nvSpPr>
        <p:spPr>
          <a:xfrm>
            <a:off x="457199" y="4580761"/>
            <a:ext cx="30004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2E695A-182E-2746-9E99-926D8773A95E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F8D05-2A42-A14C-B49B-7BAEB2411163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A21C47-8AC0-E747-939C-B6F1F5F9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DC0607-38D6-2544-9BBD-731CFB734F9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90B91-FAA2-F147-925B-9A47FB9B575C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236DA-32F4-2C44-A822-D92F135E1B91}"/>
              </a:ext>
            </a:extLst>
          </p:cNvPr>
          <p:cNvSpPr txBox="1"/>
          <p:nvPr/>
        </p:nvSpPr>
        <p:spPr>
          <a:xfrm>
            <a:off x="466725" y="581025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number is positive</a:t>
            </a:r>
          </a:p>
        </p:txBody>
      </p:sp>
    </p:spTree>
    <p:extLst>
      <p:ext uri="{BB962C8B-B14F-4D97-AF65-F5344CB8AC3E}">
        <p14:creationId xmlns:p14="http://schemas.microsoft.com/office/powerpoint/2010/main" val="237078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 in Java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166501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46842-A28B-D042-A93F-E620409A0494}"/>
              </a:ext>
            </a:extLst>
          </p:cNvPr>
          <p:cNvSpPr txBox="1"/>
          <p:nvPr/>
        </p:nvSpPr>
        <p:spPr>
          <a:xfrm>
            <a:off x="3971107" y="1867989"/>
            <a:ext cx="42584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2400" dirty="0"/>
              <a:t> statements in Java.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They are the same as in Karel, except that the </a:t>
            </a:r>
            <a:r>
              <a:rPr lang="en-US" sz="2400" i="1" dirty="0">
                <a:solidFill>
                  <a:srgbClr val="0027FF"/>
                </a:solidFill>
              </a:rPr>
              <a:t>test</a:t>
            </a:r>
            <a:r>
              <a:rPr lang="en-US" sz="2400" dirty="0"/>
              <a:t> can be any expression that evaluates to true or false</a:t>
            </a:r>
          </a:p>
        </p:txBody>
      </p:sp>
    </p:spTree>
    <p:extLst>
      <p:ext uri="{BB962C8B-B14F-4D97-AF65-F5344CB8AC3E}">
        <p14:creationId xmlns:p14="http://schemas.microsoft.com/office/powerpoint/2010/main" val="586259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1711079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Secret</a:t>
            </a:r>
          </a:p>
        </p:txBody>
      </p:sp>
    </p:spTree>
    <p:extLst>
      <p:ext uri="{BB962C8B-B14F-4D97-AF65-F5344CB8AC3E}">
        <p14:creationId xmlns:p14="http://schemas.microsoft.com/office/powerpoint/2010/main" val="239501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4864100" y="5440363"/>
            <a:ext cx="211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By Chris</a:t>
            </a:r>
          </a:p>
        </p:txBody>
      </p:sp>
    </p:spTree>
    <p:extLst>
      <p:ext uri="{BB962C8B-B14F-4D97-AF65-F5344CB8AC3E}">
        <p14:creationId xmlns:p14="http://schemas.microsoft.com/office/powerpoint/2010/main" val="1308286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3670322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2309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8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8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898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891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3" name="TextBox 2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873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3994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64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85" y="2963985"/>
            <a:ext cx="71865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7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7000" dirty="0">
                <a:latin typeface="Courier"/>
                <a:cs typeface="Courier"/>
              </a:rPr>
              <a:t>age = 29;</a:t>
            </a:r>
          </a:p>
          <a:p>
            <a:endParaRPr lang="en-US" sz="7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8537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3028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6104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2749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3667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269864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34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096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84825" y="5021263"/>
            <a:ext cx="1647825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Hi, I’m y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588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“Wow!”</a:t>
            </a:r>
          </a:p>
        </p:txBody>
      </p:sp>
    </p:spTree>
    <p:extLst>
      <p:ext uri="{BB962C8B-B14F-4D97-AF65-F5344CB8AC3E}">
        <p14:creationId xmlns:p14="http://schemas.microsoft.com/office/powerpoint/2010/main" val="3724955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3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03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403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404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404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938213" y="5035550"/>
            <a:ext cx="1017587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Wow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534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506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506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have so much in common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6909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608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both have value 5!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041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0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711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7114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Maybe one day we can…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2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13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813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813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8138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println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together?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312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15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5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916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They got along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0149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It was a beautiful match…</a:t>
            </a:r>
          </a:p>
        </p:txBody>
      </p:sp>
    </p:spTree>
    <p:extLst>
      <p:ext uri="{BB962C8B-B14F-4D97-AF65-F5344CB8AC3E}">
        <p14:creationId xmlns:p14="http://schemas.microsoft.com/office/powerpoint/2010/main" val="1249323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But then tragedy struck.</a:t>
            </a:r>
          </a:p>
        </p:txBody>
      </p:sp>
    </p:spTree>
    <p:extLst>
      <p:ext uri="{BB962C8B-B14F-4D97-AF65-F5344CB8AC3E}">
        <p14:creationId xmlns:p14="http://schemas.microsoft.com/office/powerpoint/2010/main" val="172895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computer has space for about 2 </a:t>
            </a:r>
            <a:r>
              <a:rPr lang="en-US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979" y="2598234"/>
            <a:ext cx="2263698" cy="226369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77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27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427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427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4281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Rounded Rectangle 13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703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30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530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530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530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1376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32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632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453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1643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Noooooooooooooooo!</a:t>
            </a:r>
          </a:p>
        </p:txBody>
      </p:sp>
    </p:spTree>
    <p:extLst>
      <p:ext uri="{BB962C8B-B14F-4D97-AF65-F5344CB8AC3E}">
        <p14:creationId xmlns:p14="http://schemas.microsoft.com/office/powerpoint/2010/main" val="2517606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You see…</a:t>
            </a:r>
          </a:p>
        </p:txBody>
      </p:sp>
    </p:spTree>
    <p:extLst>
      <p:ext uri="{BB962C8B-B14F-4D97-AF65-F5344CB8AC3E}">
        <p14:creationId xmlns:p14="http://schemas.microsoft.com/office/powerpoint/2010/main" val="1211621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44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44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14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When a program exits a code block</a:t>
            </a:r>
            <a:r>
              <a:rPr lang="mr-IN" sz="4600" dirty="0">
                <a:latin typeface="Calibri"/>
                <a:cs typeface="Calibri"/>
              </a:rPr>
              <a:t>…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6567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4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4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24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24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All variables declared inside that block..</a:t>
            </a:r>
          </a:p>
        </p:txBody>
      </p:sp>
    </p:spTree>
    <p:extLst>
      <p:ext uri="{BB962C8B-B14F-4D97-AF65-F5344CB8AC3E}">
        <p14:creationId xmlns:p14="http://schemas.microsoft.com/office/powerpoint/2010/main" val="30692218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4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4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34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349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Get deleted from memory!</a:t>
            </a:r>
          </a:p>
        </p:txBody>
      </p:sp>
    </p:spTree>
    <p:extLst>
      <p:ext uri="{BB962C8B-B14F-4D97-AF65-F5344CB8AC3E}">
        <p14:creationId xmlns:p14="http://schemas.microsoft.com/office/powerpoint/2010/main" val="1077549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pic>
        <p:nvPicPr>
          <p:cNvPr id="645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51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51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451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ounded Rectangle 10"/>
          <p:cNvSpPr>
            <a:spLocks noChangeArrowheads="1"/>
          </p:cNvSpPr>
          <p:nvPr/>
        </p:nvSpPr>
        <p:spPr bwMode="auto">
          <a:xfrm>
            <a:off x="1255713" y="1905000"/>
            <a:ext cx="5165725" cy="1976438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Since y was declared in the if-block</a:t>
            </a:r>
          </a:p>
        </p:txBody>
      </p:sp>
    </p:spTree>
    <p:extLst>
      <p:ext uri="{BB962C8B-B14F-4D97-AF65-F5344CB8AC3E}">
        <p14:creationId xmlns:p14="http://schemas.microsoft.com/office/powerpoint/2010/main" val="1306264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5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5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5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55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55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It gets deleted from memory here</a:t>
            </a:r>
          </a:p>
        </p:txBody>
      </p:sp>
    </p:spTree>
    <p:extLst>
      <p:ext uri="{BB962C8B-B14F-4D97-AF65-F5344CB8AC3E}">
        <p14:creationId xmlns:p14="http://schemas.microsoft.com/office/powerpoint/2010/main" val="22468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1208783"/>
            <a:ext cx="82638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called age with the value 30.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age = 30;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age);</a:t>
            </a:r>
          </a:p>
        </p:txBody>
      </p:sp>
    </p:spTree>
    <p:extLst>
      <p:ext uri="{BB962C8B-B14F-4D97-AF65-F5344CB8AC3E}">
        <p14:creationId xmlns:p14="http://schemas.microsoft.com/office/powerpoint/2010/main" val="1331136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65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5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65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65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656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And doesn’t exist here</a:t>
            </a:r>
          </a:p>
        </p:txBody>
      </p:sp>
    </p:spTree>
    <p:extLst>
      <p:ext uri="{BB962C8B-B14F-4D97-AF65-F5344CB8AC3E}">
        <p14:creationId xmlns:p14="http://schemas.microsoft.com/office/powerpoint/2010/main" val="103538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8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75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006600" y="1009650"/>
            <a:ext cx="4400550" cy="22955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Error. Undefined variable y.</a:t>
            </a: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doesn’t exist here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924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684135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Sad times </a:t>
            </a:r>
            <a:r>
              <a:rPr lang="en-US" sz="3600">
                <a:solidFill>
                  <a:schemeClr val="bg1"/>
                </a:solidFill>
                <a:sym typeface="Wingdings" charset="0"/>
              </a:rPr>
              <a:t>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25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Variables have a lifetime (called scope)</a:t>
            </a:r>
          </a:p>
        </p:txBody>
      </p:sp>
    </p:spTree>
    <p:extLst>
      <p:ext uri="{BB962C8B-B14F-4D97-AF65-F5344CB8AC3E}">
        <p14:creationId xmlns:p14="http://schemas.microsoft.com/office/powerpoint/2010/main" val="2560464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73731" name="Oval 1"/>
          <p:cNvSpPr>
            <a:spLocks noChangeArrowheads="1"/>
          </p:cNvSpPr>
          <p:nvPr/>
        </p:nvSpPr>
        <p:spPr bwMode="auto">
          <a:xfrm>
            <a:off x="2800350" y="1817688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Variables have a lifetime (called scope)</a:t>
            </a:r>
          </a:p>
        </p:txBody>
      </p:sp>
    </p:spTree>
    <p:extLst>
      <p:ext uri="{BB962C8B-B14F-4D97-AF65-F5344CB8AC3E}">
        <p14:creationId xmlns:p14="http://schemas.microsoft.com/office/powerpoint/2010/main" val="2403928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5924550" y="2028825"/>
            <a:ext cx="24681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Comes to life here</a:t>
            </a:r>
          </a:p>
        </p:txBody>
      </p:sp>
      <p:sp>
        <p:nvSpPr>
          <p:cNvPr id="74759" name="Rectangle 12"/>
          <p:cNvSpPr>
            <a:spLocks noChangeArrowheads="1"/>
          </p:cNvSpPr>
          <p:nvPr/>
        </p:nvSpPr>
        <p:spPr bwMode="auto">
          <a:xfrm>
            <a:off x="7680325" y="3560763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8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>
                <a:latin typeface="Calibri"/>
                <a:cs typeface="Calibri"/>
              </a:rPr>
              <a:t>Vars</a:t>
            </a:r>
            <a:r>
              <a:rPr lang="en-US" dirty="0">
                <a:latin typeface="Calibri"/>
                <a:cs typeface="Calibri"/>
              </a:rPr>
              <a:t> come to existence when declared</a:t>
            </a:r>
          </a:p>
        </p:txBody>
      </p:sp>
      <p:sp>
        <p:nvSpPr>
          <p:cNvPr id="2" name="Freeform 1"/>
          <p:cNvSpPr/>
          <p:nvPr/>
        </p:nvSpPr>
        <p:spPr>
          <a:xfrm>
            <a:off x="4722471" y="2048348"/>
            <a:ext cx="1192192" cy="312887"/>
          </a:xfrm>
          <a:custGeom>
            <a:avLst/>
            <a:gdLst>
              <a:gd name="connsiteX0" fmla="*/ 1192192 w 1192192"/>
              <a:gd name="connsiteY0" fmla="*/ 243439 h 312887"/>
              <a:gd name="connsiteX1" fmla="*/ 1145894 w 1192192"/>
              <a:gd name="connsiteY1" fmla="*/ 278163 h 312887"/>
              <a:gd name="connsiteX2" fmla="*/ 1006997 w 1192192"/>
              <a:gd name="connsiteY2" fmla="*/ 312887 h 312887"/>
              <a:gd name="connsiteX3" fmla="*/ 763929 w 1192192"/>
              <a:gd name="connsiteY3" fmla="*/ 301313 h 312887"/>
              <a:gd name="connsiteX4" fmla="*/ 729205 w 1192192"/>
              <a:gd name="connsiteY4" fmla="*/ 289738 h 312887"/>
              <a:gd name="connsiteX5" fmla="*/ 682906 w 1192192"/>
              <a:gd name="connsiteY5" fmla="*/ 278163 h 312887"/>
              <a:gd name="connsiteX6" fmla="*/ 648182 w 1192192"/>
              <a:gd name="connsiteY6" fmla="*/ 255014 h 312887"/>
              <a:gd name="connsiteX7" fmla="*/ 578734 w 1192192"/>
              <a:gd name="connsiteY7" fmla="*/ 231865 h 312887"/>
              <a:gd name="connsiteX8" fmla="*/ 520861 w 1192192"/>
              <a:gd name="connsiteY8" fmla="*/ 197141 h 312887"/>
              <a:gd name="connsiteX9" fmla="*/ 462987 w 1192192"/>
              <a:gd name="connsiteY9" fmla="*/ 139267 h 312887"/>
              <a:gd name="connsiteX10" fmla="*/ 393539 w 1192192"/>
              <a:gd name="connsiteY10" fmla="*/ 116118 h 312887"/>
              <a:gd name="connsiteX11" fmla="*/ 57873 w 1192192"/>
              <a:gd name="connsiteY11" fmla="*/ 92968 h 312887"/>
              <a:gd name="connsiteX12" fmla="*/ 92597 w 1192192"/>
              <a:gd name="connsiteY12" fmla="*/ 69819 h 312887"/>
              <a:gd name="connsiteX13" fmla="*/ 138896 w 1192192"/>
              <a:gd name="connsiteY13" fmla="*/ 23520 h 312887"/>
              <a:gd name="connsiteX14" fmla="*/ 173620 w 1192192"/>
              <a:gd name="connsiteY14" fmla="*/ 371 h 312887"/>
              <a:gd name="connsiteX15" fmla="*/ 92597 w 1192192"/>
              <a:gd name="connsiteY15" fmla="*/ 23520 h 312887"/>
              <a:gd name="connsiteX16" fmla="*/ 34724 w 1192192"/>
              <a:gd name="connsiteY16" fmla="*/ 69819 h 312887"/>
              <a:gd name="connsiteX17" fmla="*/ 0 w 1192192"/>
              <a:gd name="connsiteY17" fmla="*/ 81394 h 312887"/>
              <a:gd name="connsiteX18" fmla="*/ 11575 w 1192192"/>
              <a:gd name="connsiteY18" fmla="*/ 116118 h 312887"/>
              <a:gd name="connsiteX19" fmla="*/ 115747 w 1192192"/>
              <a:gd name="connsiteY19" fmla="*/ 173991 h 312887"/>
              <a:gd name="connsiteX20" fmla="*/ 138896 w 1192192"/>
              <a:gd name="connsiteY20" fmla="*/ 197141 h 312887"/>
              <a:gd name="connsiteX21" fmla="*/ 185195 w 1192192"/>
              <a:gd name="connsiteY21" fmla="*/ 231865 h 31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92192" h="312887">
                <a:moveTo>
                  <a:pt x="1192192" y="243439"/>
                </a:moveTo>
                <a:cubicBezTo>
                  <a:pt x="1176759" y="255014"/>
                  <a:pt x="1163148" y="269536"/>
                  <a:pt x="1145894" y="278163"/>
                </a:cubicBezTo>
                <a:cubicBezTo>
                  <a:pt x="1100035" y="301093"/>
                  <a:pt x="1056414" y="304651"/>
                  <a:pt x="1006997" y="312887"/>
                </a:cubicBezTo>
                <a:cubicBezTo>
                  <a:pt x="925974" y="309029"/>
                  <a:pt x="844763" y="308049"/>
                  <a:pt x="763929" y="301313"/>
                </a:cubicBezTo>
                <a:cubicBezTo>
                  <a:pt x="751770" y="300300"/>
                  <a:pt x="740936" y="293090"/>
                  <a:pt x="729205" y="289738"/>
                </a:cubicBezTo>
                <a:cubicBezTo>
                  <a:pt x="713909" y="285368"/>
                  <a:pt x="698339" y="282021"/>
                  <a:pt x="682906" y="278163"/>
                </a:cubicBezTo>
                <a:cubicBezTo>
                  <a:pt x="671331" y="270447"/>
                  <a:pt x="660894" y="260664"/>
                  <a:pt x="648182" y="255014"/>
                </a:cubicBezTo>
                <a:cubicBezTo>
                  <a:pt x="625884" y="245104"/>
                  <a:pt x="578734" y="231865"/>
                  <a:pt x="578734" y="231865"/>
                </a:cubicBezTo>
                <a:cubicBezTo>
                  <a:pt x="479771" y="132898"/>
                  <a:pt x="641054" y="287285"/>
                  <a:pt x="520861" y="197141"/>
                </a:cubicBezTo>
                <a:cubicBezTo>
                  <a:pt x="499035" y="180772"/>
                  <a:pt x="488869" y="147894"/>
                  <a:pt x="462987" y="139267"/>
                </a:cubicBezTo>
                <a:cubicBezTo>
                  <a:pt x="439838" y="131551"/>
                  <a:pt x="417608" y="120130"/>
                  <a:pt x="393539" y="116118"/>
                </a:cubicBezTo>
                <a:cubicBezTo>
                  <a:pt x="236476" y="89940"/>
                  <a:pt x="347538" y="105562"/>
                  <a:pt x="57873" y="92968"/>
                </a:cubicBezTo>
                <a:cubicBezTo>
                  <a:pt x="69448" y="85252"/>
                  <a:pt x="82035" y="78872"/>
                  <a:pt x="92597" y="69819"/>
                </a:cubicBezTo>
                <a:cubicBezTo>
                  <a:pt x="109168" y="55615"/>
                  <a:pt x="120736" y="35627"/>
                  <a:pt x="138896" y="23520"/>
                </a:cubicBezTo>
                <a:cubicBezTo>
                  <a:pt x="150471" y="15804"/>
                  <a:pt x="183457" y="10207"/>
                  <a:pt x="173620" y="371"/>
                </a:cubicBezTo>
                <a:cubicBezTo>
                  <a:pt x="169987" y="-3261"/>
                  <a:pt x="100612" y="20849"/>
                  <a:pt x="92597" y="23520"/>
                </a:cubicBezTo>
                <a:cubicBezTo>
                  <a:pt x="71064" y="45054"/>
                  <a:pt x="63929" y="55217"/>
                  <a:pt x="34724" y="69819"/>
                </a:cubicBezTo>
                <a:cubicBezTo>
                  <a:pt x="23811" y="75275"/>
                  <a:pt x="11575" y="77536"/>
                  <a:pt x="0" y="81394"/>
                </a:cubicBezTo>
                <a:cubicBezTo>
                  <a:pt x="3858" y="92969"/>
                  <a:pt x="2948" y="107491"/>
                  <a:pt x="11575" y="116118"/>
                </a:cubicBezTo>
                <a:cubicBezTo>
                  <a:pt x="51377" y="155920"/>
                  <a:pt x="72081" y="159436"/>
                  <a:pt x="115747" y="173991"/>
                </a:cubicBezTo>
                <a:cubicBezTo>
                  <a:pt x="123463" y="181708"/>
                  <a:pt x="130375" y="190324"/>
                  <a:pt x="138896" y="197141"/>
                </a:cubicBezTo>
                <a:cubicBezTo>
                  <a:pt x="204341" y="249498"/>
                  <a:pt x="153514" y="200184"/>
                  <a:pt x="185195" y="2318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87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3540452" cy="1200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This is the </a:t>
            </a:r>
            <a:r>
              <a:rPr lang="en-US" sz="2400" b="1" dirty="0">
                <a:solidFill>
                  <a:srgbClr val="0027FF"/>
                </a:solidFill>
                <a:latin typeface="+mj-lt"/>
              </a:rPr>
              <a:t>inner most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code block in which it was 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declared….</a:t>
            </a:r>
          </a:p>
        </p:txBody>
      </p:sp>
      <p:pic>
        <p:nvPicPr>
          <p:cNvPr id="757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75784" name="Rounded Rectangle 11"/>
          <p:cNvSpPr>
            <a:spLocks noChangeArrowheads="1"/>
          </p:cNvSpPr>
          <p:nvPr/>
        </p:nvSpPr>
        <p:spPr bwMode="auto">
          <a:xfrm>
            <a:off x="995363" y="1976438"/>
            <a:ext cx="3997325" cy="3016250"/>
          </a:xfrm>
          <a:prstGeom prst="roundRect">
            <a:avLst>
              <a:gd name="adj" fmla="val 7457"/>
            </a:avLst>
          </a:prstGeom>
          <a:solidFill>
            <a:srgbClr val="D4DDF8">
              <a:alpha val="45882"/>
            </a:srgbClr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081286" y="2102685"/>
            <a:ext cx="821803" cy="466895"/>
          </a:xfrm>
          <a:custGeom>
            <a:avLst/>
            <a:gdLst>
              <a:gd name="connsiteX0" fmla="*/ 821803 w 821803"/>
              <a:gd name="connsiteY0" fmla="*/ 466895 h 466895"/>
              <a:gd name="connsiteX1" fmla="*/ 810228 w 821803"/>
              <a:gd name="connsiteY1" fmla="*/ 327999 h 466895"/>
              <a:gd name="connsiteX2" fmla="*/ 787079 w 821803"/>
              <a:gd name="connsiteY2" fmla="*/ 293274 h 466895"/>
              <a:gd name="connsiteX3" fmla="*/ 729205 w 821803"/>
              <a:gd name="connsiteY3" fmla="*/ 235401 h 466895"/>
              <a:gd name="connsiteX4" fmla="*/ 706056 w 821803"/>
              <a:gd name="connsiteY4" fmla="*/ 200677 h 466895"/>
              <a:gd name="connsiteX5" fmla="*/ 636608 w 821803"/>
              <a:gd name="connsiteY5" fmla="*/ 165953 h 466895"/>
              <a:gd name="connsiteX6" fmla="*/ 613458 w 821803"/>
              <a:gd name="connsiteY6" fmla="*/ 142804 h 466895"/>
              <a:gd name="connsiteX7" fmla="*/ 544010 w 821803"/>
              <a:gd name="connsiteY7" fmla="*/ 119654 h 466895"/>
              <a:gd name="connsiteX8" fmla="*/ 370390 w 821803"/>
              <a:gd name="connsiteY8" fmla="*/ 96505 h 466895"/>
              <a:gd name="connsiteX9" fmla="*/ 335666 w 821803"/>
              <a:gd name="connsiteY9" fmla="*/ 84930 h 466895"/>
              <a:gd name="connsiteX10" fmla="*/ 34724 w 821803"/>
              <a:gd name="connsiteY10" fmla="*/ 96505 h 466895"/>
              <a:gd name="connsiteX11" fmla="*/ 46299 w 821803"/>
              <a:gd name="connsiteY11" fmla="*/ 61781 h 466895"/>
              <a:gd name="connsiteX12" fmla="*/ 92598 w 821803"/>
              <a:gd name="connsiteY12" fmla="*/ 15482 h 466895"/>
              <a:gd name="connsiteX13" fmla="*/ 127322 w 821803"/>
              <a:gd name="connsiteY13" fmla="*/ 3907 h 466895"/>
              <a:gd name="connsiteX14" fmla="*/ 92598 w 821803"/>
              <a:gd name="connsiteY14" fmla="*/ 27057 h 466895"/>
              <a:gd name="connsiteX15" fmla="*/ 46299 w 821803"/>
              <a:gd name="connsiteY15" fmla="*/ 73356 h 466895"/>
              <a:gd name="connsiteX16" fmla="*/ 23149 w 821803"/>
              <a:gd name="connsiteY16" fmla="*/ 96505 h 466895"/>
              <a:gd name="connsiteX17" fmla="*/ 0 w 821803"/>
              <a:gd name="connsiteY17" fmla="*/ 131229 h 466895"/>
              <a:gd name="connsiteX18" fmla="*/ 69448 w 821803"/>
              <a:gd name="connsiteY18" fmla="*/ 212252 h 466895"/>
              <a:gd name="connsiteX19" fmla="*/ 127322 w 821803"/>
              <a:gd name="connsiteY19" fmla="*/ 235401 h 46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803" h="466895">
                <a:moveTo>
                  <a:pt x="821803" y="466895"/>
                </a:moveTo>
                <a:cubicBezTo>
                  <a:pt x="817945" y="420596"/>
                  <a:pt x="819339" y="373556"/>
                  <a:pt x="810228" y="327999"/>
                </a:cubicBezTo>
                <a:cubicBezTo>
                  <a:pt x="807500" y="314358"/>
                  <a:pt x="796240" y="303743"/>
                  <a:pt x="787079" y="293274"/>
                </a:cubicBezTo>
                <a:cubicBezTo>
                  <a:pt x="769114" y="272742"/>
                  <a:pt x="744338" y="258101"/>
                  <a:pt x="729205" y="235401"/>
                </a:cubicBezTo>
                <a:cubicBezTo>
                  <a:pt x="721489" y="223826"/>
                  <a:pt x="715893" y="210514"/>
                  <a:pt x="706056" y="200677"/>
                </a:cubicBezTo>
                <a:cubicBezTo>
                  <a:pt x="683619" y="178240"/>
                  <a:pt x="664849" y="175367"/>
                  <a:pt x="636608" y="165953"/>
                </a:cubicBezTo>
                <a:cubicBezTo>
                  <a:pt x="628891" y="158237"/>
                  <a:pt x="623219" y="147684"/>
                  <a:pt x="613458" y="142804"/>
                </a:cubicBezTo>
                <a:cubicBezTo>
                  <a:pt x="591633" y="131891"/>
                  <a:pt x="567159" y="127370"/>
                  <a:pt x="544010" y="119654"/>
                </a:cubicBezTo>
                <a:cubicBezTo>
                  <a:pt x="465217" y="93390"/>
                  <a:pt x="521422" y="109091"/>
                  <a:pt x="370390" y="96505"/>
                </a:cubicBezTo>
                <a:cubicBezTo>
                  <a:pt x="358815" y="92647"/>
                  <a:pt x="347867" y="84930"/>
                  <a:pt x="335666" y="84930"/>
                </a:cubicBezTo>
                <a:cubicBezTo>
                  <a:pt x="235278" y="84930"/>
                  <a:pt x="134792" y="104510"/>
                  <a:pt x="34724" y="96505"/>
                </a:cubicBezTo>
                <a:cubicBezTo>
                  <a:pt x="22562" y="95532"/>
                  <a:pt x="39207" y="71709"/>
                  <a:pt x="46299" y="61781"/>
                </a:cubicBezTo>
                <a:cubicBezTo>
                  <a:pt x="58985" y="44021"/>
                  <a:pt x="71893" y="22384"/>
                  <a:pt x="92598" y="15482"/>
                </a:cubicBezTo>
                <a:cubicBezTo>
                  <a:pt x="104173" y="11624"/>
                  <a:pt x="127322" y="-8294"/>
                  <a:pt x="127322" y="3907"/>
                </a:cubicBezTo>
                <a:cubicBezTo>
                  <a:pt x="127322" y="17818"/>
                  <a:pt x="103160" y="18004"/>
                  <a:pt x="92598" y="27057"/>
                </a:cubicBezTo>
                <a:cubicBezTo>
                  <a:pt x="76027" y="41261"/>
                  <a:pt x="61732" y="57923"/>
                  <a:pt x="46299" y="73356"/>
                </a:cubicBezTo>
                <a:cubicBezTo>
                  <a:pt x="38582" y="81072"/>
                  <a:pt x="29202" y="87425"/>
                  <a:pt x="23149" y="96505"/>
                </a:cubicBezTo>
                <a:lnTo>
                  <a:pt x="0" y="131229"/>
                </a:lnTo>
                <a:cubicBezTo>
                  <a:pt x="14810" y="153445"/>
                  <a:pt x="45390" y="204233"/>
                  <a:pt x="69448" y="212252"/>
                </a:cubicBezTo>
                <a:cubicBezTo>
                  <a:pt x="112357" y="226554"/>
                  <a:pt x="93259" y="218370"/>
                  <a:pt x="127322" y="2354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28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21465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Still alive here…</a:t>
            </a:r>
          </a:p>
        </p:txBody>
      </p:sp>
      <p:pic>
        <p:nvPicPr>
          <p:cNvPr id="7782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7831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934088" y="2720051"/>
            <a:ext cx="1251370" cy="555584"/>
          </a:xfrm>
          <a:custGeom>
            <a:avLst/>
            <a:gdLst>
              <a:gd name="connsiteX0" fmla="*/ 1251370 w 1251370"/>
              <a:gd name="connsiteY0" fmla="*/ 0 h 555584"/>
              <a:gd name="connsiteX1" fmla="*/ 1147198 w 1251370"/>
              <a:gd name="connsiteY1" fmla="*/ 23149 h 555584"/>
              <a:gd name="connsiteX2" fmla="*/ 1019877 w 1251370"/>
              <a:gd name="connsiteY2" fmla="*/ 46298 h 555584"/>
              <a:gd name="connsiteX3" fmla="*/ 996727 w 1251370"/>
              <a:gd name="connsiteY3" fmla="*/ 69448 h 555584"/>
              <a:gd name="connsiteX4" fmla="*/ 962003 w 1251370"/>
              <a:gd name="connsiteY4" fmla="*/ 92597 h 555584"/>
              <a:gd name="connsiteX5" fmla="*/ 938854 w 1251370"/>
              <a:gd name="connsiteY5" fmla="*/ 127321 h 555584"/>
              <a:gd name="connsiteX6" fmla="*/ 915704 w 1251370"/>
              <a:gd name="connsiteY6" fmla="*/ 150471 h 555584"/>
              <a:gd name="connsiteX7" fmla="*/ 880980 w 1251370"/>
              <a:gd name="connsiteY7" fmla="*/ 208344 h 555584"/>
              <a:gd name="connsiteX8" fmla="*/ 857831 w 1251370"/>
              <a:gd name="connsiteY8" fmla="*/ 243068 h 555584"/>
              <a:gd name="connsiteX9" fmla="*/ 823107 w 1251370"/>
              <a:gd name="connsiteY9" fmla="*/ 266217 h 555584"/>
              <a:gd name="connsiteX10" fmla="*/ 765234 w 1251370"/>
              <a:gd name="connsiteY10" fmla="*/ 300941 h 555584"/>
              <a:gd name="connsiteX11" fmla="*/ 707360 w 1251370"/>
              <a:gd name="connsiteY11" fmla="*/ 347240 h 555584"/>
              <a:gd name="connsiteX12" fmla="*/ 637912 w 1251370"/>
              <a:gd name="connsiteY12" fmla="*/ 370390 h 555584"/>
              <a:gd name="connsiteX13" fmla="*/ 556889 w 1251370"/>
              <a:gd name="connsiteY13" fmla="*/ 405114 h 555584"/>
              <a:gd name="connsiteX14" fmla="*/ 371694 w 1251370"/>
              <a:gd name="connsiteY14" fmla="*/ 428263 h 555584"/>
              <a:gd name="connsiteX15" fmla="*/ 12879 w 1251370"/>
              <a:gd name="connsiteY15" fmla="*/ 416688 h 555584"/>
              <a:gd name="connsiteX16" fmla="*/ 47603 w 1251370"/>
              <a:gd name="connsiteY16" fmla="*/ 393539 h 555584"/>
              <a:gd name="connsiteX17" fmla="*/ 93902 w 1251370"/>
              <a:gd name="connsiteY17" fmla="*/ 335665 h 555584"/>
              <a:gd name="connsiteX18" fmla="*/ 128626 w 1251370"/>
              <a:gd name="connsiteY18" fmla="*/ 312516 h 555584"/>
              <a:gd name="connsiteX19" fmla="*/ 70753 w 1251370"/>
              <a:gd name="connsiteY19" fmla="*/ 370390 h 555584"/>
              <a:gd name="connsiteX20" fmla="*/ 12879 w 1251370"/>
              <a:gd name="connsiteY20" fmla="*/ 439838 h 555584"/>
              <a:gd name="connsiteX21" fmla="*/ 1304 w 1251370"/>
              <a:gd name="connsiteY21" fmla="*/ 474562 h 555584"/>
              <a:gd name="connsiteX22" fmla="*/ 36028 w 1251370"/>
              <a:gd name="connsiteY22" fmla="*/ 486136 h 555584"/>
              <a:gd name="connsiteX23" fmla="*/ 93902 w 1251370"/>
              <a:gd name="connsiteY23" fmla="*/ 532435 h 555584"/>
              <a:gd name="connsiteX24" fmla="*/ 163350 w 1251370"/>
              <a:gd name="connsiteY24" fmla="*/ 555584 h 55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51370" h="555584">
                <a:moveTo>
                  <a:pt x="1251370" y="0"/>
                </a:moveTo>
                <a:cubicBezTo>
                  <a:pt x="1209757" y="10403"/>
                  <a:pt x="1191272" y="15803"/>
                  <a:pt x="1147198" y="23149"/>
                </a:cubicBezTo>
                <a:cubicBezTo>
                  <a:pt x="1022772" y="43887"/>
                  <a:pt x="1108768" y="24076"/>
                  <a:pt x="1019877" y="46298"/>
                </a:cubicBezTo>
                <a:cubicBezTo>
                  <a:pt x="1012160" y="54015"/>
                  <a:pt x="1005249" y="62631"/>
                  <a:pt x="996727" y="69448"/>
                </a:cubicBezTo>
                <a:cubicBezTo>
                  <a:pt x="985864" y="78138"/>
                  <a:pt x="971840" y="82760"/>
                  <a:pt x="962003" y="92597"/>
                </a:cubicBezTo>
                <a:cubicBezTo>
                  <a:pt x="952166" y="102434"/>
                  <a:pt x="947544" y="116458"/>
                  <a:pt x="938854" y="127321"/>
                </a:cubicBezTo>
                <a:cubicBezTo>
                  <a:pt x="932037" y="135843"/>
                  <a:pt x="923421" y="142754"/>
                  <a:pt x="915704" y="150471"/>
                </a:cubicBezTo>
                <a:cubicBezTo>
                  <a:pt x="895604" y="210775"/>
                  <a:pt x="917297" y="162948"/>
                  <a:pt x="880980" y="208344"/>
                </a:cubicBezTo>
                <a:cubicBezTo>
                  <a:pt x="872290" y="219207"/>
                  <a:pt x="867668" y="233231"/>
                  <a:pt x="857831" y="243068"/>
                </a:cubicBezTo>
                <a:cubicBezTo>
                  <a:pt x="847994" y="252905"/>
                  <a:pt x="833970" y="257527"/>
                  <a:pt x="823107" y="266217"/>
                </a:cubicBezTo>
                <a:cubicBezTo>
                  <a:pt x="777711" y="302534"/>
                  <a:pt x="825538" y="280841"/>
                  <a:pt x="765234" y="300941"/>
                </a:cubicBezTo>
                <a:cubicBezTo>
                  <a:pt x="745992" y="320183"/>
                  <a:pt x="733643" y="335558"/>
                  <a:pt x="707360" y="347240"/>
                </a:cubicBezTo>
                <a:cubicBezTo>
                  <a:pt x="685062" y="357150"/>
                  <a:pt x="659738" y="359477"/>
                  <a:pt x="637912" y="370390"/>
                </a:cubicBezTo>
                <a:cubicBezTo>
                  <a:pt x="617758" y="380467"/>
                  <a:pt x="581778" y="401184"/>
                  <a:pt x="556889" y="405114"/>
                </a:cubicBezTo>
                <a:cubicBezTo>
                  <a:pt x="495438" y="414817"/>
                  <a:pt x="371694" y="428263"/>
                  <a:pt x="371694" y="428263"/>
                </a:cubicBezTo>
                <a:cubicBezTo>
                  <a:pt x="252089" y="424405"/>
                  <a:pt x="131865" y="429437"/>
                  <a:pt x="12879" y="416688"/>
                </a:cubicBezTo>
                <a:cubicBezTo>
                  <a:pt x="-953" y="415206"/>
                  <a:pt x="37766" y="403375"/>
                  <a:pt x="47603" y="393539"/>
                </a:cubicBezTo>
                <a:cubicBezTo>
                  <a:pt x="107760" y="333383"/>
                  <a:pt x="36634" y="381480"/>
                  <a:pt x="93902" y="335665"/>
                </a:cubicBezTo>
                <a:cubicBezTo>
                  <a:pt x="104765" y="326975"/>
                  <a:pt x="136342" y="300941"/>
                  <a:pt x="128626" y="312516"/>
                </a:cubicBezTo>
                <a:cubicBezTo>
                  <a:pt x="113493" y="335216"/>
                  <a:pt x="85887" y="347690"/>
                  <a:pt x="70753" y="370390"/>
                </a:cubicBezTo>
                <a:cubicBezTo>
                  <a:pt x="38523" y="418734"/>
                  <a:pt x="57440" y="395277"/>
                  <a:pt x="12879" y="439838"/>
                </a:cubicBezTo>
                <a:cubicBezTo>
                  <a:pt x="9021" y="451413"/>
                  <a:pt x="-4152" y="463649"/>
                  <a:pt x="1304" y="474562"/>
                </a:cubicBezTo>
                <a:cubicBezTo>
                  <a:pt x="6760" y="485475"/>
                  <a:pt x="25566" y="479859"/>
                  <a:pt x="36028" y="486136"/>
                </a:cubicBezTo>
                <a:cubicBezTo>
                  <a:pt x="104748" y="527367"/>
                  <a:pt x="4548" y="492723"/>
                  <a:pt x="93902" y="532435"/>
                </a:cubicBezTo>
                <a:cubicBezTo>
                  <a:pt x="116200" y="542345"/>
                  <a:pt x="163350" y="555584"/>
                  <a:pt x="163350" y="55558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896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pic>
        <p:nvPicPr>
          <p:cNvPr id="7680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It dies here (at the end of its code block)</a:t>
            </a:r>
          </a:p>
        </p:txBody>
      </p:sp>
      <p:sp>
        <p:nvSpPr>
          <p:cNvPr id="12" name="Freeform 11"/>
          <p:cNvSpPr/>
          <p:nvPr/>
        </p:nvSpPr>
        <p:spPr>
          <a:xfrm>
            <a:off x="902825" y="51505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71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tax = subtotal * 0.08;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tip = subtotal * 0.20;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Receipt Program Before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0336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It dies here (at the end of its code block)</a:t>
            </a:r>
          </a:p>
        </p:txBody>
      </p:sp>
      <p:pic>
        <p:nvPicPr>
          <p:cNvPr id="788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78038"/>
            <a:ext cx="28352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02825" y="51505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22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592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28190" cy="5016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w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Example 2</a:t>
            </a:r>
          </a:p>
        </p:txBody>
      </p:sp>
      <p:sp>
        <p:nvSpPr>
          <p:cNvPr id="11" name="Freeform 10"/>
          <p:cNvSpPr/>
          <p:nvPr/>
        </p:nvSpPr>
        <p:spPr>
          <a:xfrm>
            <a:off x="949124" y="2789499"/>
            <a:ext cx="4305782" cy="1527858"/>
          </a:xfrm>
          <a:custGeom>
            <a:avLst/>
            <a:gdLst>
              <a:gd name="connsiteX0" fmla="*/ 2095018 w 4190035"/>
              <a:gd name="connsiteY0" fmla="*/ 57874 h 2025570"/>
              <a:gd name="connsiteX1" fmla="*/ 1921398 w 4190035"/>
              <a:gd name="connsiteY1" fmla="*/ 81023 h 2025570"/>
              <a:gd name="connsiteX2" fmla="*/ 1886673 w 4190035"/>
              <a:gd name="connsiteY2" fmla="*/ 92598 h 2025570"/>
              <a:gd name="connsiteX3" fmla="*/ 1805651 w 4190035"/>
              <a:gd name="connsiteY3" fmla="*/ 104172 h 2025570"/>
              <a:gd name="connsiteX4" fmla="*/ 1099595 w 4190035"/>
              <a:gd name="connsiteY4" fmla="*/ 81023 h 2025570"/>
              <a:gd name="connsiteX5" fmla="*/ 1053296 w 4190035"/>
              <a:gd name="connsiteY5" fmla="*/ 69448 h 2025570"/>
              <a:gd name="connsiteX6" fmla="*/ 960699 w 4190035"/>
              <a:gd name="connsiteY6" fmla="*/ 57874 h 2025570"/>
              <a:gd name="connsiteX7" fmla="*/ 787079 w 4190035"/>
              <a:gd name="connsiteY7" fmla="*/ 46299 h 2025570"/>
              <a:gd name="connsiteX8" fmla="*/ 532435 w 4190035"/>
              <a:gd name="connsiteY8" fmla="*/ 57874 h 2025570"/>
              <a:gd name="connsiteX9" fmla="*/ 462987 w 4190035"/>
              <a:gd name="connsiteY9" fmla="*/ 69448 h 2025570"/>
              <a:gd name="connsiteX10" fmla="*/ 358815 w 4190035"/>
              <a:gd name="connsiteY10" fmla="*/ 81023 h 2025570"/>
              <a:gd name="connsiteX11" fmla="*/ 254643 w 4190035"/>
              <a:gd name="connsiteY11" fmla="*/ 104172 h 2025570"/>
              <a:gd name="connsiteX12" fmla="*/ 150471 w 4190035"/>
              <a:gd name="connsiteY12" fmla="*/ 150471 h 2025570"/>
              <a:gd name="connsiteX13" fmla="*/ 92598 w 4190035"/>
              <a:gd name="connsiteY13" fmla="*/ 219919 h 2025570"/>
              <a:gd name="connsiteX14" fmla="*/ 57873 w 4190035"/>
              <a:gd name="connsiteY14" fmla="*/ 335666 h 2025570"/>
              <a:gd name="connsiteX15" fmla="*/ 46299 w 4190035"/>
              <a:gd name="connsiteY15" fmla="*/ 370390 h 2025570"/>
              <a:gd name="connsiteX16" fmla="*/ 34724 w 4190035"/>
              <a:gd name="connsiteY16" fmla="*/ 405114 h 2025570"/>
              <a:gd name="connsiteX17" fmla="*/ 23149 w 4190035"/>
              <a:gd name="connsiteY17" fmla="*/ 486137 h 2025570"/>
              <a:gd name="connsiteX18" fmla="*/ 11575 w 4190035"/>
              <a:gd name="connsiteY18" fmla="*/ 544010 h 2025570"/>
              <a:gd name="connsiteX19" fmla="*/ 0 w 4190035"/>
              <a:gd name="connsiteY19" fmla="*/ 1284790 h 2025570"/>
              <a:gd name="connsiteX20" fmla="*/ 11575 w 4190035"/>
              <a:gd name="connsiteY20" fmla="*/ 1689904 h 2025570"/>
              <a:gd name="connsiteX21" fmla="*/ 57873 w 4190035"/>
              <a:gd name="connsiteY21" fmla="*/ 1782502 h 2025570"/>
              <a:gd name="connsiteX22" fmla="*/ 81023 w 4190035"/>
              <a:gd name="connsiteY22" fmla="*/ 1817226 h 2025570"/>
              <a:gd name="connsiteX23" fmla="*/ 150471 w 4190035"/>
              <a:gd name="connsiteY23" fmla="*/ 1875099 h 2025570"/>
              <a:gd name="connsiteX24" fmla="*/ 196770 w 4190035"/>
              <a:gd name="connsiteY24" fmla="*/ 1898248 h 2025570"/>
              <a:gd name="connsiteX25" fmla="*/ 254643 w 4190035"/>
              <a:gd name="connsiteY25" fmla="*/ 1944547 h 2025570"/>
              <a:gd name="connsiteX26" fmla="*/ 324091 w 4190035"/>
              <a:gd name="connsiteY26" fmla="*/ 1967697 h 2025570"/>
              <a:gd name="connsiteX27" fmla="*/ 358815 w 4190035"/>
              <a:gd name="connsiteY27" fmla="*/ 1979271 h 2025570"/>
              <a:gd name="connsiteX28" fmla="*/ 393539 w 4190035"/>
              <a:gd name="connsiteY28" fmla="*/ 2002421 h 2025570"/>
              <a:gd name="connsiteX29" fmla="*/ 474562 w 4190035"/>
              <a:gd name="connsiteY29" fmla="*/ 2025570 h 2025570"/>
              <a:gd name="connsiteX30" fmla="*/ 659757 w 4190035"/>
              <a:gd name="connsiteY30" fmla="*/ 2013995 h 2025570"/>
              <a:gd name="connsiteX31" fmla="*/ 740780 w 4190035"/>
              <a:gd name="connsiteY31" fmla="*/ 1967697 h 2025570"/>
              <a:gd name="connsiteX32" fmla="*/ 1215342 w 4190035"/>
              <a:gd name="connsiteY32" fmla="*/ 1956122 h 2025570"/>
              <a:gd name="connsiteX33" fmla="*/ 1273215 w 4190035"/>
              <a:gd name="connsiteY33" fmla="*/ 1944547 h 2025570"/>
              <a:gd name="connsiteX34" fmla="*/ 1319514 w 4190035"/>
              <a:gd name="connsiteY34" fmla="*/ 1932972 h 2025570"/>
              <a:gd name="connsiteX35" fmla="*/ 1435261 w 4190035"/>
              <a:gd name="connsiteY35" fmla="*/ 1921398 h 2025570"/>
              <a:gd name="connsiteX36" fmla="*/ 3032567 w 4190035"/>
              <a:gd name="connsiteY36" fmla="*/ 1944547 h 2025570"/>
              <a:gd name="connsiteX37" fmla="*/ 3449256 w 4190035"/>
              <a:gd name="connsiteY37" fmla="*/ 1932972 h 2025570"/>
              <a:gd name="connsiteX38" fmla="*/ 3495554 w 4190035"/>
              <a:gd name="connsiteY38" fmla="*/ 1921398 h 2025570"/>
              <a:gd name="connsiteX39" fmla="*/ 3553428 w 4190035"/>
              <a:gd name="connsiteY39" fmla="*/ 1898248 h 2025570"/>
              <a:gd name="connsiteX40" fmla="*/ 3692324 w 4190035"/>
              <a:gd name="connsiteY40" fmla="*/ 1875099 h 2025570"/>
              <a:gd name="connsiteX41" fmla="*/ 3727048 w 4190035"/>
              <a:gd name="connsiteY41" fmla="*/ 1863524 h 2025570"/>
              <a:gd name="connsiteX42" fmla="*/ 3831220 w 4190035"/>
              <a:gd name="connsiteY42" fmla="*/ 1840375 h 2025570"/>
              <a:gd name="connsiteX43" fmla="*/ 3958542 w 4190035"/>
              <a:gd name="connsiteY43" fmla="*/ 1817226 h 2025570"/>
              <a:gd name="connsiteX44" fmla="*/ 4027990 w 4190035"/>
              <a:gd name="connsiteY44" fmla="*/ 1782502 h 2025570"/>
              <a:gd name="connsiteX45" fmla="*/ 4074289 w 4190035"/>
              <a:gd name="connsiteY45" fmla="*/ 1736203 h 2025570"/>
              <a:gd name="connsiteX46" fmla="*/ 4097438 w 4190035"/>
              <a:gd name="connsiteY46" fmla="*/ 1689904 h 2025570"/>
              <a:gd name="connsiteX47" fmla="*/ 4132162 w 4190035"/>
              <a:gd name="connsiteY47" fmla="*/ 1632031 h 2025570"/>
              <a:gd name="connsiteX48" fmla="*/ 4143737 w 4190035"/>
              <a:gd name="connsiteY48" fmla="*/ 1585732 h 2025570"/>
              <a:gd name="connsiteX49" fmla="*/ 4166886 w 4190035"/>
              <a:gd name="connsiteY49" fmla="*/ 1516284 h 2025570"/>
              <a:gd name="connsiteX50" fmla="*/ 4178461 w 4190035"/>
              <a:gd name="connsiteY50" fmla="*/ 1481560 h 2025570"/>
              <a:gd name="connsiteX51" fmla="*/ 4190035 w 4190035"/>
              <a:gd name="connsiteY51" fmla="*/ 1423686 h 2025570"/>
              <a:gd name="connsiteX52" fmla="*/ 4178461 w 4190035"/>
              <a:gd name="connsiteY52" fmla="*/ 1088021 h 2025570"/>
              <a:gd name="connsiteX53" fmla="*/ 4166886 w 4190035"/>
              <a:gd name="connsiteY53" fmla="*/ 1018572 h 2025570"/>
              <a:gd name="connsiteX54" fmla="*/ 4155311 w 4190035"/>
              <a:gd name="connsiteY54" fmla="*/ 937550 h 2025570"/>
              <a:gd name="connsiteX55" fmla="*/ 4132162 w 4190035"/>
              <a:gd name="connsiteY55" fmla="*/ 833378 h 2025570"/>
              <a:gd name="connsiteX56" fmla="*/ 4120587 w 4190035"/>
              <a:gd name="connsiteY56" fmla="*/ 798654 h 2025570"/>
              <a:gd name="connsiteX57" fmla="*/ 4097438 w 4190035"/>
              <a:gd name="connsiteY57" fmla="*/ 763929 h 2025570"/>
              <a:gd name="connsiteX58" fmla="*/ 4085863 w 4190035"/>
              <a:gd name="connsiteY58" fmla="*/ 729205 h 2025570"/>
              <a:gd name="connsiteX59" fmla="*/ 4027990 w 4190035"/>
              <a:gd name="connsiteY59" fmla="*/ 659757 h 2025570"/>
              <a:gd name="connsiteX60" fmla="*/ 3958542 w 4190035"/>
              <a:gd name="connsiteY60" fmla="*/ 567160 h 2025570"/>
              <a:gd name="connsiteX61" fmla="*/ 3912243 w 4190035"/>
              <a:gd name="connsiteY61" fmla="*/ 532436 h 2025570"/>
              <a:gd name="connsiteX62" fmla="*/ 3854370 w 4190035"/>
              <a:gd name="connsiteY62" fmla="*/ 474562 h 2025570"/>
              <a:gd name="connsiteX63" fmla="*/ 3819646 w 4190035"/>
              <a:gd name="connsiteY63" fmla="*/ 439838 h 2025570"/>
              <a:gd name="connsiteX64" fmla="*/ 3796496 w 4190035"/>
              <a:gd name="connsiteY64" fmla="*/ 416689 h 2025570"/>
              <a:gd name="connsiteX65" fmla="*/ 3669175 w 4190035"/>
              <a:gd name="connsiteY65" fmla="*/ 381965 h 2025570"/>
              <a:gd name="connsiteX66" fmla="*/ 3611301 w 4190035"/>
              <a:gd name="connsiteY66" fmla="*/ 335666 h 2025570"/>
              <a:gd name="connsiteX67" fmla="*/ 3576577 w 4190035"/>
              <a:gd name="connsiteY67" fmla="*/ 312517 h 2025570"/>
              <a:gd name="connsiteX68" fmla="*/ 3530279 w 4190035"/>
              <a:gd name="connsiteY68" fmla="*/ 277793 h 2025570"/>
              <a:gd name="connsiteX69" fmla="*/ 3495554 w 4190035"/>
              <a:gd name="connsiteY69" fmla="*/ 266218 h 2025570"/>
              <a:gd name="connsiteX70" fmla="*/ 3437681 w 4190035"/>
              <a:gd name="connsiteY70" fmla="*/ 243069 h 2025570"/>
              <a:gd name="connsiteX71" fmla="*/ 3379808 w 4190035"/>
              <a:gd name="connsiteY71" fmla="*/ 196770 h 2025570"/>
              <a:gd name="connsiteX72" fmla="*/ 3333509 w 4190035"/>
              <a:gd name="connsiteY72" fmla="*/ 185195 h 2025570"/>
              <a:gd name="connsiteX73" fmla="*/ 3217762 w 4190035"/>
              <a:gd name="connsiteY73" fmla="*/ 115747 h 2025570"/>
              <a:gd name="connsiteX74" fmla="*/ 3183038 w 4190035"/>
              <a:gd name="connsiteY74" fmla="*/ 104172 h 2025570"/>
              <a:gd name="connsiteX75" fmla="*/ 3136739 w 4190035"/>
              <a:gd name="connsiteY75" fmla="*/ 81023 h 2025570"/>
              <a:gd name="connsiteX76" fmla="*/ 3067291 w 4190035"/>
              <a:gd name="connsiteY76" fmla="*/ 57874 h 2025570"/>
              <a:gd name="connsiteX77" fmla="*/ 3032567 w 4190035"/>
              <a:gd name="connsiteY77" fmla="*/ 46299 h 2025570"/>
              <a:gd name="connsiteX78" fmla="*/ 2939970 w 4190035"/>
              <a:gd name="connsiteY78" fmla="*/ 23150 h 2025570"/>
              <a:gd name="connsiteX79" fmla="*/ 2905246 w 4190035"/>
              <a:gd name="connsiteY79" fmla="*/ 11575 h 2025570"/>
              <a:gd name="connsiteX80" fmla="*/ 2662177 w 4190035"/>
              <a:gd name="connsiteY80" fmla="*/ 0 h 2025570"/>
              <a:gd name="connsiteX81" fmla="*/ 2465408 w 4190035"/>
              <a:gd name="connsiteY81" fmla="*/ 11575 h 2025570"/>
              <a:gd name="connsiteX82" fmla="*/ 2395960 w 4190035"/>
              <a:gd name="connsiteY82" fmla="*/ 46299 h 2025570"/>
              <a:gd name="connsiteX83" fmla="*/ 2372810 w 4190035"/>
              <a:gd name="connsiteY83" fmla="*/ 69448 h 2025570"/>
              <a:gd name="connsiteX84" fmla="*/ 2338086 w 4190035"/>
              <a:gd name="connsiteY84" fmla="*/ 81023 h 2025570"/>
              <a:gd name="connsiteX85" fmla="*/ 2268638 w 4190035"/>
              <a:gd name="connsiteY85" fmla="*/ 115747 h 2025570"/>
              <a:gd name="connsiteX86" fmla="*/ 2071868 w 4190035"/>
              <a:gd name="connsiteY86" fmla="*/ 104172 h 202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190035" h="2025570">
                <a:moveTo>
                  <a:pt x="2095018" y="57874"/>
                </a:moveTo>
                <a:cubicBezTo>
                  <a:pt x="1981460" y="86262"/>
                  <a:pt x="2133988" y="50652"/>
                  <a:pt x="1921398" y="81023"/>
                </a:cubicBezTo>
                <a:cubicBezTo>
                  <a:pt x="1909320" y="82749"/>
                  <a:pt x="1898637" y="90205"/>
                  <a:pt x="1886673" y="92598"/>
                </a:cubicBezTo>
                <a:cubicBezTo>
                  <a:pt x="1859921" y="97948"/>
                  <a:pt x="1832658" y="100314"/>
                  <a:pt x="1805651" y="104172"/>
                </a:cubicBezTo>
                <a:cubicBezTo>
                  <a:pt x="1421013" y="72121"/>
                  <a:pt x="1946423" y="112980"/>
                  <a:pt x="1099595" y="81023"/>
                </a:cubicBezTo>
                <a:cubicBezTo>
                  <a:pt x="1083698" y="80423"/>
                  <a:pt x="1068988" y="72063"/>
                  <a:pt x="1053296" y="69448"/>
                </a:cubicBezTo>
                <a:cubicBezTo>
                  <a:pt x="1022613" y="64334"/>
                  <a:pt x="991688" y="60569"/>
                  <a:pt x="960699" y="57874"/>
                </a:cubicBezTo>
                <a:cubicBezTo>
                  <a:pt x="902915" y="52849"/>
                  <a:pt x="844952" y="50157"/>
                  <a:pt x="787079" y="46299"/>
                </a:cubicBezTo>
                <a:cubicBezTo>
                  <a:pt x="702198" y="50157"/>
                  <a:pt x="617188" y="51820"/>
                  <a:pt x="532435" y="57874"/>
                </a:cubicBezTo>
                <a:cubicBezTo>
                  <a:pt x="509026" y="59546"/>
                  <a:pt x="486250" y="66346"/>
                  <a:pt x="462987" y="69448"/>
                </a:cubicBezTo>
                <a:cubicBezTo>
                  <a:pt x="428356" y="74065"/>
                  <a:pt x="393402" y="76082"/>
                  <a:pt x="358815" y="81023"/>
                </a:cubicBezTo>
                <a:cubicBezTo>
                  <a:pt x="337799" y="84025"/>
                  <a:pt x="277611" y="97282"/>
                  <a:pt x="254643" y="104172"/>
                </a:cubicBezTo>
                <a:cubicBezTo>
                  <a:pt x="207330" y="118366"/>
                  <a:pt x="185356" y="121400"/>
                  <a:pt x="150471" y="150471"/>
                </a:cubicBezTo>
                <a:cubicBezTo>
                  <a:pt x="117050" y="178321"/>
                  <a:pt x="115360" y="185776"/>
                  <a:pt x="92598" y="219919"/>
                </a:cubicBezTo>
                <a:cubicBezTo>
                  <a:pt x="75103" y="289897"/>
                  <a:pt x="86056" y="251117"/>
                  <a:pt x="57873" y="335666"/>
                </a:cubicBezTo>
                <a:lnTo>
                  <a:pt x="46299" y="370390"/>
                </a:lnTo>
                <a:lnTo>
                  <a:pt x="34724" y="405114"/>
                </a:lnTo>
                <a:cubicBezTo>
                  <a:pt x="30866" y="432122"/>
                  <a:pt x="27634" y="459226"/>
                  <a:pt x="23149" y="486137"/>
                </a:cubicBezTo>
                <a:cubicBezTo>
                  <a:pt x="19915" y="505542"/>
                  <a:pt x="12145" y="524345"/>
                  <a:pt x="11575" y="544010"/>
                </a:cubicBezTo>
                <a:cubicBezTo>
                  <a:pt x="4420" y="790863"/>
                  <a:pt x="3858" y="1037863"/>
                  <a:pt x="0" y="1284790"/>
                </a:cubicBezTo>
                <a:cubicBezTo>
                  <a:pt x="3858" y="1419828"/>
                  <a:pt x="1717" y="1555171"/>
                  <a:pt x="11575" y="1689904"/>
                </a:cubicBezTo>
                <a:cubicBezTo>
                  <a:pt x="17143" y="1765997"/>
                  <a:pt x="26876" y="1743755"/>
                  <a:pt x="57873" y="1782502"/>
                </a:cubicBezTo>
                <a:cubicBezTo>
                  <a:pt x="66563" y="1793365"/>
                  <a:pt x="72117" y="1806539"/>
                  <a:pt x="81023" y="1817226"/>
                </a:cubicBezTo>
                <a:cubicBezTo>
                  <a:pt x="102787" y="1843342"/>
                  <a:pt x="121500" y="1858545"/>
                  <a:pt x="150471" y="1875099"/>
                </a:cubicBezTo>
                <a:cubicBezTo>
                  <a:pt x="165452" y="1883660"/>
                  <a:pt x="181337" y="1890532"/>
                  <a:pt x="196770" y="1898248"/>
                </a:cubicBezTo>
                <a:cubicBezTo>
                  <a:pt x="216012" y="1917491"/>
                  <a:pt x="228358" y="1932865"/>
                  <a:pt x="254643" y="1944547"/>
                </a:cubicBezTo>
                <a:cubicBezTo>
                  <a:pt x="276941" y="1954457"/>
                  <a:pt x="300942" y="1959981"/>
                  <a:pt x="324091" y="1967697"/>
                </a:cubicBezTo>
                <a:lnTo>
                  <a:pt x="358815" y="1979271"/>
                </a:lnTo>
                <a:cubicBezTo>
                  <a:pt x="370390" y="1986988"/>
                  <a:pt x="381096" y="1996200"/>
                  <a:pt x="393539" y="2002421"/>
                </a:cubicBezTo>
                <a:cubicBezTo>
                  <a:pt x="410140" y="2010721"/>
                  <a:pt x="459734" y="2021863"/>
                  <a:pt x="474562" y="2025570"/>
                </a:cubicBezTo>
                <a:cubicBezTo>
                  <a:pt x="536294" y="2021712"/>
                  <a:pt x="598662" y="2023642"/>
                  <a:pt x="659757" y="2013995"/>
                </a:cubicBezTo>
                <a:cubicBezTo>
                  <a:pt x="757605" y="1998545"/>
                  <a:pt x="621550" y="1975646"/>
                  <a:pt x="740780" y="1967697"/>
                </a:cubicBezTo>
                <a:cubicBezTo>
                  <a:pt x="898664" y="1957171"/>
                  <a:pt x="1057155" y="1959980"/>
                  <a:pt x="1215342" y="1956122"/>
                </a:cubicBezTo>
                <a:cubicBezTo>
                  <a:pt x="1234633" y="1952264"/>
                  <a:pt x="1254010" y="1948815"/>
                  <a:pt x="1273215" y="1944547"/>
                </a:cubicBezTo>
                <a:cubicBezTo>
                  <a:pt x="1288744" y="1941096"/>
                  <a:pt x="1303766" y="1935222"/>
                  <a:pt x="1319514" y="1932972"/>
                </a:cubicBezTo>
                <a:cubicBezTo>
                  <a:pt x="1357899" y="1927489"/>
                  <a:pt x="1396679" y="1925256"/>
                  <a:pt x="1435261" y="1921398"/>
                </a:cubicBezTo>
                <a:cubicBezTo>
                  <a:pt x="2093519" y="1945777"/>
                  <a:pt x="1981438" y="1944547"/>
                  <a:pt x="3032567" y="1944547"/>
                </a:cubicBezTo>
                <a:cubicBezTo>
                  <a:pt x="3171517" y="1944547"/>
                  <a:pt x="3310360" y="1936830"/>
                  <a:pt x="3449256" y="1932972"/>
                </a:cubicBezTo>
                <a:cubicBezTo>
                  <a:pt x="3464689" y="1929114"/>
                  <a:pt x="3480463" y="1926428"/>
                  <a:pt x="3495554" y="1921398"/>
                </a:cubicBezTo>
                <a:cubicBezTo>
                  <a:pt x="3515265" y="1914828"/>
                  <a:pt x="3533527" y="1904218"/>
                  <a:pt x="3553428" y="1898248"/>
                </a:cubicBezTo>
                <a:cubicBezTo>
                  <a:pt x="3584194" y="1889018"/>
                  <a:pt x="3666516" y="1878786"/>
                  <a:pt x="3692324" y="1875099"/>
                </a:cubicBezTo>
                <a:cubicBezTo>
                  <a:pt x="3703899" y="1871241"/>
                  <a:pt x="3715317" y="1866876"/>
                  <a:pt x="3727048" y="1863524"/>
                </a:cubicBezTo>
                <a:cubicBezTo>
                  <a:pt x="3756172" y="1855203"/>
                  <a:pt x="3802591" y="1845147"/>
                  <a:pt x="3831220" y="1840375"/>
                </a:cubicBezTo>
                <a:cubicBezTo>
                  <a:pt x="3909895" y="1827262"/>
                  <a:pt x="3896327" y="1835001"/>
                  <a:pt x="3958542" y="1817226"/>
                </a:cubicBezTo>
                <a:cubicBezTo>
                  <a:pt x="3989348" y="1808424"/>
                  <a:pt x="4002628" y="1804241"/>
                  <a:pt x="4027990" y="1782502"/>
                </a:cubicBezTo>
                <a:cubicBezTo>
                  <a:pt x="4044561" y="1768298"/>
                  <a:pt x="4074289" y="1736203"/>
                  <a:pt x="4074289" y="1736203"/>
                </a:cubicBezTo>
                <a:cubicBezTo>
                  <a:pt x="4082005" y="1720770"/>
                  <a:pt x="4089058" y="1704987"/>
                  <a:pt x="4097438" y="1689904"/>
                </a:cubicBezTo>
                <a:cubicBezTo>
                  <a:pt x="4108363" y="1670238"/>
                  <a:pt x="4123025" y="1652589"/>
                  <a:pt x="4132162" y="1632031"/>
                </a:cubicBezTo>
                <a:cubicBezTo>
                  <a:pt x="4138623" y="1617494"/>
                  <a:pt x="4139166" y="1600969"/>
                  <a:pt x="4143737" y="1585732"/>
                </a:cubicBezTo>
                <a:cubicBezTo>
                  <a:pt x="4150749" y="1562360"/>
                  <a:pt x="4159170" y="1539433"/>
                  <a:pt x="4166886" y="1516284"/>
                </a:cubicBezTo>
                <a:cubicBezTo>
                  <a:pt x="4170744" y="1504709"/>
                  <a:pt x="4176068" y="1493524"/>
                  <a:pt x="4178461" y="1481560"/>
                </a:cubicBezTo>
                <a:lnTo>
                  <a:pt x="4190035" y="1423686"/>
                </a:lnTo>
                <a:cubicBezTo>
                  <a:pt x="4186177" y="1311798"/>
                  <a:pt x="4184848" y="1199793"/>
                  <a:pt x="4178461" y="1088021"/>
                </a:cubicBezTo>
                <a:cubicBezTo>
                  <a:pt x="4177122" y="1064590"/>
                  <a:pt x="4170455" y="1041768"/>
                  <a:pt x="4166886" y="1018572"/>
                </a:cubicBezTo>
                <a:cubicBezTo>
                  <a:pt x="4162738" y="991608"/>
                  <a:pt x="4159796" y="964460"/>
                  <a:pt x="4155311" y="937550"/>
                </a:cubicBezTo>
                <a:cubicBezTo>
                  <a:pt x="4150535" y="908896"/>
                  <a:pt x="4140489" y="862522"/>
                  <a:pt x="4132162" y="833378"/>
                </a:cubicBezTo>
                <a:cubicBezTo>
                  <a:pt x="4128810" y="821647"/>
                  <a:pt x="4126043" y="809567"/>
                  <a:pt x="4120587" y="798654"/>
                </a:cubicBezTo>
                <a:cubicBezTo>
                  <a:pt x="4114366" y="786211"/>
                  <a:pt x="4103659" y="776372"/>
                  <a:pt x="4097438" y="763929"/>
                </a:cubicBezTo>
                <a:cubicBezTo>
                  <a:pt x="4091982" y="753016"/>
                  <a:pt x="4091319" y="740118"/>
                  <a:pt x="4085863" y="729205"/>
                </a:cubicBezTo>
                <a:cubicBezTo>
                  <a:pt x="4064309" y="686097"/>
                  <a:pt x="4059990" y="698157"/>
                  <a:pt x="4027990" y="659757"/>
                </a:cubicBezTo>
                <a:cubicBezTo>
                  <a:pt x="3974561" y="595642"/>
                  <a:pt x="4042969" y="651586"/>
                  <a:pt x="3958542" y="567160"/>
                </a:cubicBezTo>
                <a:cubicBezTo>
                  <a:pt x="3944901" y="553519"/>
                  <a:pt x="3926661" y="545252"/>
                  <a:pt x="3912243" y="532436"/>
                </a:cubicBezTo>
                <a:cubicBezTo>
                  <a:pt x="3891852" y="514311"/>
                  <a:pt x="3873661" y="493853"/>
                  <a:pt x="3854370" y="474562"/>
                </a:cubicBezTo>
                <a:lnTo>
                  <a:pt x="3819646" y="439838"/>
                </a:lnTo>
                <a:cubicBezTo>
                  <a:pt x="3811929" y="432122"/>
                  <a:pt x="3806849" y="420140"/>
                  <a:pt x="3796496" y="416689"/>
                </a:cubicBezTo>
                <a:cubicBezTo>
                  <a:pt x="3708384" y="387319"/>
                  <a:pt x="3750976" y="398326"/>
                  <a:pt x="3669175" y="381965"/>
                </a:cubicBezTo>
                <a:cubicBezTo>
                  <a:pt x="3562300" y="310716"/>
                  <a:pt x="3693766" y="401638"/>
                  <a:pt x="3611301" y="335666"/>
                </a:cubicBezTo>
                <a:cubicBezTo>
                  <a:pt x="3600438" y="326976"/>
                  <a:pt x="3587897" y="320603"/>
                  <a:pt x="3576577" y="312517"/>
                </a:cubicBezTo>
                <a:cubicBezTo>
                  <a:pt x="3560879" y="301304"/>
                  <a:pt x="3547028" y="287364"/>
                  <a:pt x="3530279" y="277793"/>
                </a:cubicBezTo>
                <a:cubicBezTo>
                  <a:pt x="3519685" y="271740"/>
                  <a:pt x="3506978" y="270502"/>
                  <a:pt x="3495554" y="266218"/>
                </a:cubicBezTo>
                <a:cubicBezTo>
                  <a:pt x="3476100" y="258923"/>
                  <a:pt x="3456972" y="250785"/>
                  <a:pt x="3437681" y="243069"/>
                </a:cubicBezTo>
                <a:cubicBezTo>
                  <a:pt x="3419012" y="224399"/>
                  <a:pt x="3405362" y="207722"/>
                  <a:pt x="3379808" y="196770"/>
                </a:cubicBezTo>
                <a:cubicBezTo>
                  <a:pt x="3365186" y="190504"/>
                  <a:pt x="3348942" y="189053"/>
                  <a:pt x="3333509" y="185195"/>
                </a:cubicBezTo>
                <a:cubicBezTo>
                  <a:pt x="3284141" y="152283"/>
                  <a:pt x="3267589" y="137102"/>
                  <a:pt x="3217762" y="115747"/>
                </a:cubicBezTo>
                <a:cubicBezTo>
                  <a:pt x="3206548" y="110941"/>
                  <a:pt x="3194252" y="108978"/>
                  <a:pt x="3183038" y="104172"/>
                </a:cubicBezTo>
                <a:cubicBezTo>
                  <a:pt x="3167179" y="97375"/>
                  <a:pt x="3152759" y="87431"/>
                  <a:pt x="3136739" y="81023"/>
                </a:cubicBezTo>
                <a:cubicBezTo>
                  <a:pt x="3114083" y="71961"/>
                  <a:pt x="3090440" y="65590"/>
                  <a:pt x="3067291" y="57874"/>
                </a:cubicBezTo>
                <a:cubicBezTo>
                  <a:pt x="3055716" y="54016"/>
                  <a:pt x="3044404" y="49258"/>
                  <a:pt x="3032567" y="46299"/>
                </a:cubicBezTo>
                <a:cubicBezTo>
                  <a:pt x="3001701" y="38583"/>
                  <a:pt x="2970153" y="33211"/>
                  <a:pt x="2939970" y="23150"/>
                </a:cubicBezTo>
                <a:cubicBezTo>
                  <a:pt x="2928395" y="19292"/>
                  <a:pt x="2917405" y="12588"/>
                  <a:pt x="2905246" y="11575"/>
                </a:cubicBezTo>
                <a:cubicBezTo>
                  <a:pt x="2824411" y="4839"/>
                  <a:pt x="2743200" y="3858"/>
                  <a:pt x="2662177" y="0"/>
                </a:cubicBezTo>
                <a:cubicBezTo>
                  <a:pt x="2596587" y="3858"/>
                  <a:pt x="2530785" y="5037"/>
                  <a:pt x="2465408" y="11575"/>
                </a:cubicBezTo>
                <a:cubicBezTo>
                  <a:pt x="2440958" y="14020"/>
                  <a:pt x="2414075" y="31808"/>
                  <a:pt x="2395960" y="46299"/>
                </a:cubicBezTo>
                <a:cubicBezTo>
                  <a:pt x="2387438" y="53116"/>
                  <a:pt x="2382168" y="63833"/>
                  <a:pt x="2372810" y="69448"/>
                </a:cubicBezTo>
                <a:cubicBezTo>
                  <a:pt x="2362348" y="75725"/>
                  <a:pt x="2348999" y="75567"/>
                  <a:pt x="2338086" y="81023"/>
                </a:cubicBezTo>
                <a:cubicBezTo>
                  <a:pt x="2248335" y="125899"/>
                  <a:pt x="2355918" y="86653"/>
                  <a:pt x="2268638" y="115747"/>
                </a:cubicBezTo>
                <a:cubicBezTo>
                  <a:pt x="2079592" y="103931"/>
                  <a:pt x="2145295" y="104172"/>
                  <a:pt x="2071868" y="104172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48446" y="2943224"/>
            <a:ext cx="1858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This is the scope of w</a:t>
            </a:r>
          </a:p>
        </p:txBody>
      </p:sp>
    </p:spTree>
    <p:extLst>
      <p:ext uri="{BB962C8B-B14F-4D97-AF65-F5344CB8AC3E}">
        <p14:creationId xmlns:p14="http://schemas.microsoft.com/office/powerpoint/2010/main" val="248497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28190" cy="5016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w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4031" y="3770614"/>
            <a:ext cx="21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w dies here (at the end of its code block)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Example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4550" y="2028825"/>
            <a:ext cx="270567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w comes to life here</a:t>
            </a:r>
          </a:p>
        </p:txBody>
      </p:sp>
      <p:sp>
        <p:nvSpPr>
          <p:cNvPr id="6" name="Freeform 5"/>
          <p:cNvSpPr/>
          <p:nvPr/>
        </p:nvSpPr>
        <p:spPr>
          <a:xfrm>
            <a:off x="4664597" y="2303362"/>
            <a:ext cx="1261641" cy="868132"/>
          </a:xfrm>
          <a:custGeom>
            <a:avLst/>
            <a:gdLst>
              <a:gd name="connsiteX0" fmla="*/ 1261641 w 1261641"/>
              <a:gd name="connsiteY0" fmla="*/ 0 h 868132"/>
              <a:gd name="connsiteX1" fmla="*/ 914400 w 1261641"/>
              <a:gd name="connsiteY1" fmla="*/ 23149 h 868132"/>
              <a:gd name="connsiteX2" fmla="*/ 810228 w 1261641"/>
              <a:gd name="connsiteY2" fmla="*/ 46299 h 868132"/>
              <a:gd name="connsiteX3" fmla="*/ 763930 w 1261641"/>
              <a:gd name="connsiteY3" fmla="*/ 57873 h 868132"/>
              <a:gd name="connsiteX4" fmla="*/ 682907 w 1261641"/>
              <a:gd name="connsiteY4" fmla="*/ 92597 h 868132"/>
              <a:gd name="connsiteX5" fmla="*/ 578735 w 1261641"/>
              <a:gd name="connsiteY5" fmla="*/ 150471 h 868132"/>
              <a:gd name="connsiteX6" fmla="*/ 532436 w 1261641"/>
              <a:gd name="connsiteY6" fmla="*/ 196770 h 868132"/>
              <a:gd name="connsiteX7" fmla="*/ 509287 w 1261641"/>
              <a:gd name="connsiteY7" fmla="*/ 243068 h 868132"/>
              <a:gd name="connsiteX8" fmla="*/ 486137 w 1261641"/>
              <a:gd name="connsiteY8" fmla="*/ 277792 h 868132"/>
              <a:gd name="connsiteX9" fmla="*/ 474562 w 1261641"/>
              <a:gd name="connsiteY9" fmla="*/ 312516 h 868132"/>
              <a:gd name="connsiteX10" fmla="*/ 428264 w 1261641"/>
              <a:gd name="connsiteY10" fmla="*/ 405114 h 868132"/>
              <a:gd name="connsiteX11" fmla="*/ 405114 w 1261641"/>
              <a:gd name="connsiteY11" fmla="*/ 451413 h 868132"/>
              <a:gd name="connsiteX12" fmla="*/ 381965 w 1261641"/>
              <a:gd name="connsiteY12" fmla="*/ 486137 h 868132"/>
              <a:gd name="connsiteX13" fmla="*/ 347241 w 1261641"/>
              <a:gd name="connsiteY13" fmla="*/ 555585 h 868132"/>
              <a:gd name="connsiteX14" fmla="*/ 243069 w 1261641"/>
              <a:gd name="connsiteY14" fmla="*/ 636608 h 868132"/>
              <a:gd name="connsiteX15" fmla="*/ 208345 w 1261641"/>
              <a:gd name="connsiteY15" fmla="*/ 659757 h 868132"/>
              <a:gd name="connsiteX16" fmla="*/ 173621 w 1261641"/>
              <a:gd name="connsiteY16" fmla="*/ 671332 h 868132"/>
              <a:gd name="connsiteX17" fmla="*/ 138897 w 1261641"/>
              <a:gd name="connsiteY17" fmla="*/ 694481 h 868132"/>
              <a:gd name="connsiteX18" fmla="*/ 104173 w 1261641"/>
              <a:gd name="connsiteY18" fmla="*/ 706056 h 868132"/>
              <a:gd name="connsiteX19" fmla="*/ 46299 w 1261641"/>
              <a:gd name="connsiteY19" fmla="*/ 752354 h 868132"/>
              <a:gd name="connsiteX20" fmla="*/ 46299 w 1261641"/>
              <a:gd name="connsiteY20" fmla="*/ 636608 h 868132"/>
              <a:gd name="connsiteX21" fmla="*/ 69449 w 1261641"/>
              <a:gd name="connsiteY21" fmla="*/ 613458 h 868132"/>
              <a:gd name="connsiteX22" fmla="*/ 92598 w 1261641"/>
              <a:gd name="connsiteY22" fmla="*/ 578734 h 868132"/>
              <a:gd name="connsiteX23" fmla="*/ 23150 w 1261641"/>
              <a:gd name="connsiteY23" fmla="*/ 717630 h 868132"/>
              <a:gd name="connsiteX24" fmla="*/ 0 w 1261641"/>
              <a:gd name="connsiteY24" fmla="*/ 787079 h 868132"/>
              <a:gd name="connsiteX25" fmla="*/ 23150 w 1261641"/>
              <a:gd name="connsiteY25" fmla="*/ 821803 h 868132"/>
              <a:gd name="connsiteX26" fmla="*/ 57874 w 1261641"/>
              <a:gd name="connsiteY26" fmla="*/ 833377 h 868132"/>
              <a:gd name="connsiteX27" fmla="*/ 92598 w 1261641"/>
              <a:gd name="connsiteY27" fmla="*/ 856527 h 868132"/>
              <a:gd name="connsiteX28" fmla="*/ 138897 w 1261641"/>
              <a:gd name="connsiteY28" fmla="*/ 868101 h 8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61641" h="868132">
                <a:moveTo>
                  <a:pt x="1261641" y="0"/>
                </a:moveTo>
                <a:cubicBezTo>
                  <a:pt x="1111514" y="37532"/>
                  <a:pt x="1271859" y="808"/>
                  <a:pt x="914400" y="23149"/>
                </a:cubicBezTo>
                <a:cubicBezTo>
                  <a:pt x="847554" y="27327"/>
                  <a:pt x="859607" y="32191"/>
                  <a:pt x="810228" y="46299"/>
                </a:cubicBezTo>
                <a:cubicBezTo>
                  <a:pt x="794932" y="50669"/>
                  <a:pt x="779363" y="54015"/>
                  <a:pt x="763930" y="57873"/>
                </a:cubicBezTo>
                <a:cubicBezTo>
                  <a:pt x="637543" y="142133"/>
                  <a:pt x="832386" y="17858"/>
                  <a:pt x="682907" y="92597"/>
                </a:cubicBezTo>
                <a:cubicBezTo>
                  <a:pt x="523697" y="172201"/>
                  <a:pt x="674765" y="118460"/>
                  <a:pt x="578735" y="150471"/>
                </a:cubicBezTo>
                <a:cubicBezTo>
                  <a:pt x="563302" y="165904"/>
                  <a:pt x="542197" y="177249"/>
                  <a:pt x="532436" y="196770"/>
                </a:cubicBezTo>
                <a:cubicBezTo>
                  <a:pt x="524720" y="212203"/>
                  <a:pt x="517848" y="228087"/>
                  <a:pt x="509287" y="243068"/>
                </a:cubicBezTo>
                <a:cubicBezTo>
                  <a:pt x="502385" y="255146"/>
                  <a:pt x="492358" y="265350"/>
                  <a:pt x="486137" y="277792"/>
                </a:cubicBezTo>
                <a:cubicBezTo>
                  <a:pt x="480681" y="288705"/>
                  <a:pt x="479611" y="301409"/>
                  <a:pt x="474562" y="312516"/>
                </a:cubicBezTo>
                <a:cubicBezTo>
                  <a:pt x="460282" y="343932"/>
                  <a:pt x="443697" y="374248"/>
                  <a:pt x="428264" y="405114"/>
                </a:cubicBezTo>
                <a:cubicBezTo>
                  <a:pt x="420548" y="420547"/>
                  <a:pt x="414685" y="437056"/>
                  <a:pt x="405114" y="451413"/>
                </a:cubicBezTo>
                <a:cubicBezTo>
                  <a:pt x="397398" y="462988"/>
                  <a:pt x="388186" y="473695"/>
                  <a:pt x="381965" y="486137"/>
                </a:cubicBezTo>
                <a:cubicBezTo>
                  <a:pt x="355865" y="538337"/>
                  <a:pt x="388703" y="505830"/>
                  <a:pt x="347241" y="555585"/>
                </a:cubicBezTo>
                <a:cubicBezTo>
                  <a:pt x="313244" y="596382"/>
                  <a:pt x="291464" y="604345"/>
                  <a:pt x="243069" y="636608"/>
                </a:cubicBezTo>
                <a:cubicBezTo>
                  <a:pt x="231494" y="644324"/>
                  <a:pt x="221542" y="655358"/>
                  <a:pt x="208345" y="659757"/>
                </a:cubicBezTo>
                <a:cubicBezTo>
                  <a:pt x="196770" y="663615"/>
                  <a:pt x="184534" y="665876"/>
                  <a:pt x="173621" y="671332"/>
                </a:cubicBezTo>
                <a:cubicBezTo>
                  <a:pt x="161179" y="677553"/>
                  <a:pt x="151339" y="688260"/>
                  <a:pt x="138897" y="694481"/>
                </a:cubicBezTo>
                <a:cubicBezTo>
                  <a:pt x="127984" y="699937"/>
                  <a:pt x="115086" y="700600"/>
                  <a:pt x="104173" y="706056"/>
                </a:cubicBezTo>
                <a:cubicBezTo>
                  <a:pt x="74971" y="720657"/>
                  <a:pt x="67831" y="730823"/>
                  <a:pt x="46299" y="752354"/>
                </a:cubicBezTo>
                <a:cubicBezTo>
                  <a:pt x="30064" y="703645"/>
                  <a:pt x="24133" y="703106"/>
                  <a:pt x="46299" y="636608"/>
                </a:cubicBezTo>
                <a:cubicBezTo>
                  <a:pt x="49750" y="626255"/>
                  <a:pt x="62632" y="621980"/>
                  <a:pt x="69449" y="613458"/>
                </a:cubicBezTo>
                <a:cubicBezTo>
                  <a:pt x="78139" y="602595"/>
                  <a:pt x="92598" y="564823"/>
                  <a:pt x="92598" y="578734"/>
                </a:cubicBezTo>
                <a:cubicBezTo>
                  <a:pt x="92598" y="657452"/>
                  <a:pt x="46559" y="647403"/>
                  <a:pt x="23150" y="717630"/>
                </a:cubicBezTo>
                <a:lnTo>
                  <a:pt x="0" y="787079"/>
                </a:lnTo>
                <a:cubicBezTo>
                  <a:pt x="7717" y="798654"/>
                  <a:pt x="12287" y="813113"/>
                  <a:pt x="23150" y="821803"/>
                </a:cubicBezTo>
                <a:cubicBezTo>
                  <a:pt x="32677" y="829425"/>
                  <a:pt x="46961" y="827921"/>
                  <a:pt x="57874" y="833377"/>
                </a:cubicBezTo>
                <a:cubicBezTo>
                  <a:pt x="70317" y="839598"/>
                  <a:pt x="80155" y="850306"/>
                  <a:pt x="92598" y="856527"/>
                </a:cubicBezTo>
                <a:cubicBezTo>
                  <a:pt x="118186" y="869321"/>
                  <a:pt x="119168" y="868101"/>
                  <a:pt x="138897" y="8681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747777" y="3990353"/>
            <a:ext cx="4363656" cy="327974"/>
          </a:xfrm>
          <a:custGeom>
            <a:avLst/>
            <a:gdLst>
              <a:gd name="connsiteX0" fmla="*/ 4363656 w 4363656"/>
              <a:gd name="connsiteY0" fmla="*/ 49212 h 327974"/>
              <a:gd name="connsiteX1" fmla="*/ 3194613 w 4363656"/>
              <a:gd name="connsiteY1" fmla="*/ 107085 h 327974"/>
              <a:gd name="connsiteX2" fmla="*/ 3009418 w 4363656"/>
              <a:gd name="connsiteY2" fmla="*/ 141809 h 327974"/>
              <a:gd name="connsiteX3" fmla="*/ 2870522 w 4363656"/>
              <a:gd name="connsiteY3" fmla="*/ 164958 h 327974"/>
              <a:gd name="connsiteX4" fmla="*/ 2789499 w 4363656"/>
              <a:gd name="connsiteY4" fmla="*/ 176533 h 327974"/>
              <a:gd name="connsiteX5" fmla="*/ 2696901 w 4363656"/>
              <a:gd name="connsiteY5" fmla="*/ 199682 h 327974"/>
              <a:gd name="connsiteX6" fmla="*/ 1875099 w 4363656"/>
              <a:gd name="connsiteY6" fmla="*/ 188108 h 327974"/>
              <a:gd name="connsiteX7" fmla="*/ 1770927 w 4363656"/>
              <a:gd name="connsiteY7" fmla="*/ 176533 h 327974"/>
              <a:gd name="connsiteX8" fmla="*/ 1574157 w 4363656"/>
              <a:gd name="connsiteY8" fmla="*/ 153384 h 327974"/>
              <a:gd name="connsiteX9" fmla="*/ 1250066 w 4363656"/>
              <a:gd name="connsiteY9" fmla="*/ 141809 h 327974"/>
              <a:gd name="connsiteX10" fmla="*/ 1122745 w 4363656"/>
              <a:gd name="connsiteY10" fmla="*/ 130234 h 327974"/>
              <a:gd name="connsiteX11" fmla="*/ 1053296 w 4363656"/>
              <a:gd name="connsiteY11" fmla="*/ 118660 h 327974"/>
              <a:gd name="connsiteX12" fmla="*/ 972274 w 4363656"/>
              <a:gd name="connsiteY12" fmla="*/ 107085 h 327974"/>
              <a:gd name="connsiteX13" fmla="*/ 868101 w 4363656"/>
              <a:gd name="connsiteY13" fmla="*/ 72361 h 327974"/>
              <a:gd name="connsiteX14" fmla="*/ 798653 w 4363656"/>
              <a:gd name="connsiteY14" fmla="*/ 49212 h 327974"/>
              <a:gd name="connsiteX15" fmla="*/ 717631 w 4363656"/>
              <a:gd name="connsiteY15" fmla="*/ 37637 h 327974"/>
              <a:gd name="connsiteX16" fmla="*/ 474562 w 4363656"/>
              <a:gd name="connsiteY16" fmla="*/ 49212 h 327974"/>
              <a:gd name="connsiteX17" fmla="*/ 358815 w 4363656"/>
              <a:gd name="connsiteY17" fmla="*/ 83936 h 327974"/>
              <a:gd name="connsiteX18" fmla="*/ 266218 w 4363656"/>
              <a:gd name="connsiteY18" fmla="*/ 107085 h 327974"/>
              <a:gd name="connsiteX19" fmla="*/ 196770 w 4363656"/>
              <a:gd name="connsiteY19" fmla="*/ 130234 h 327974"/>
              <a:gd name="connsiteX20" fmla="*/ 104172 w 4363656"/>
              <a:gd name="connsiteY20" fmla="*/ 141809 h 327974"/>
              <a:gd name="connsiteX21" fmla="*/ 34724 w 4363656"/>
              <a:gd name="connsiteY21" fmla="*/ 130234 h 327974"/>
              <a:gd name="connsiteX22" fmla="*/ 92598 w 4363656"/>
              <a:gd name="connsiteY22" fmla="*/ 72361 h 327974"/>
              <a:gd name="connsiteX23" fmla="*/ 115747 w 4363656"/>
              <a:gd name="connsiteY23" fmla="*/ 26062 h 327974"/>
              <a:gd name="connsiteX24" fmla="*/ 150471 w 4363656"/>
              <a:gd name="connsiteY24" fmla="*/ 2913 h 327974"/>
              <a:gd name="connsiteX25" fmla="*/ 81023 w 4363656"/>
              <a:gd name="connsiteY25" fmla="*/ 72361 h 327974"/>
              <a:gd name="connsiteX26" fmla="*/ 34724 w 4363656"/>
              <a:gd name="connsiteY26" fmla="*/ 141809 h 327974"/>
              <a:gd name="connsiteX27" fmla="*/ 0 w 4363656"/>
              <a:gd name="connsiteY27" fmla="*/ 199682 h 327974"/>
              <a:gd name="connsiteX28" fmla="*/ 11575 w 4363656"/>
              <a:gd name="connsiteY28" fmla="*/ 234406 h 327974"/>
              <a:gd name="connsiteX29" fmla="*/ 57874 w 4363656"/>
              <a:gd name="connsiteY29" fmla="*/ 257556 h 327974"/>
              <a:gd name="connsiteX30" fmla="*/ 92598 w 4363656"/>
              <a:gd name="connsiteY30" fmla="*/ 280705 h 327974"/>
              <a:gd name="connsiteX31" fmla="*/ 127322 w 4363656"/>
              <a:gd name="connsiteY31" fmla="*/ 292280 h 327974"/>
              <a:gd name="connsiteX32" fmla="*/ 196770 w 4363656"/>
              <a:gd name="connsiteY32" fmla="*/ 327004 h 327974"/>
              <a:gd name="connsiteX33" fmla="*/ 243069 w 4363656"/>
              <a:gd name="connsiteY33" fmla="*/ 327004 h 3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363656" h="327974">
                <a:moveTo>
                  <a:pt x="4363656" y="49212"/>
                </a:moveTo>
                <a:cubicBezTo>
                  <a:pt x="3948647" y="152957"/>
                  <a:pt x="4458657" y="28781"/>
                  <a:pt x="3194613" y="107085"/>
                </a:cubicBezTo>
                <a:cubicBezTo>
                  <a:pt x="3131926" y="110968"/>
                  <a:pt x="3071247" y="130768"/>
                  <a:pt x="3009418" y="141809"/>
                </a:cubicBezTo>
                <a:cubicBezTo>
                  <a:pt x="2963212" y="150060"/>
                  <a:pt x="2916885" y="157638"/>
                  <a:pt x="2870522" y="164958"/>
                </a:cubicBezTo>
                <a:cubicBezTo>
                  <a:pt x="2843574" y="169213"/>
                  <a:pt x="2816251" y="171183"/>
                  <a:pt x="2789499" y="176533"/>
                </a:cubicBezTo>
                <a:cubicBezTo>
                  <a:pt x="2758301" y="182773"/>
                  <a:pt x="2696901" y="199682"/>
                  <a:pt x="2696901" y="199682"/>
                </a:cubicBezTo>
                <a:lnTo>
                  <a:pt x="1875099" y="188108"/>
                </a:lnTo>
                <a:cubicBezTo>
                  <a:pt x="1840172" y="187235"/>
                  <a:pt x="1805625" y="180615"/>
                  <a:pt x="1770927" y="176533"/>
                </a:cubicBezTo>
                <a:cubicBezTo>
                  <a:pt x="1736843" y="172523"/>
                  <a:pt x="1604586" y="155029"/>
                  <a:pt x="1574157" y="153384"/>
                </a:cubicBezTo>
                <a:cubicBezTo>
                  <a:pt x="1466215" y="147549"/>
                  <a:pt x="1358096" y="145667"/>
                  <a:pt x="1250066" y="141809"/>
                </a:cubicBezTo>
                <a:cubicBezTo>
                  <a:pt x="1207626" y="137951"/>
                  <a:pt x="1165068" y="135213"/>
                  <a:pt x="1122745" y="130234"/>
                </a:cubicBezTo>
                <a:cubicBezTo>
                  <a:pt x="1099437" y="127492"/>
                  <a:pt x="1076492" y="122229"/>
                  <a:pt x="1053296" y="118660"/>
                </a:cubicBezTo>
                <a:cubicBezTo>
                  <a:pt x="1026332" y="114512"/>
                  <a:pt x="999281" y="110943"/>
                  <a:pt x="972274" y="107085"/>
                </a:cubicBezTo>
                <a:lnTo>
                  <a:pt x="868101" y="72361"/>
                </a:lnTo>
                <a:lnTo>
                  <a:pt x="798653" y="49212"/>
                </a:lnTo>
                <a:lnTo>
                  <a:pt x="717631" y="37637"/>
                </a:lnTo>
                <a:cubicBezTo>
                  <a:pt x="636608" y="41495"/>
                  <a:pt x="555418" y="42744"/>
                  <a:pt x="474562" y="49212"/>
                </a:cubicBezTo>
                <a:cubicBezTo>
                  <a:pt x="447540" y="51374"/>
                  <a:pt x="377471" y="79272"/>
                  <a:pt x="358815" y="83936"/>
                </a:cubicBezTo>
                <a:cubicBezTo>
                  <a:pt x="327949" y="91652"/>
                  <a:pt x="296401" y="97024"/>
                  <a:pt x="266218" y="107085"/>
                </a:cubicBezTo>
                <a:cubicBezTo>
                  <a:pt x="243069" y="114801"/>
                  <a:pt x="220983" y="127207"/>
                  <a:pt x="196770" y="130234"/>
                </a:cubicBezTo>
                <a:lnTo>
                  <a:pt x="104172" y="141809"/>
                </a:lnTo>
                <a:lnTo>
                  <a:pt x="34724" y="130234"/>
                </a:lnTo>
                <a:cubicBezTo>
                  <a:pt x="30239" y="103323"/>
                  <a:pt x="92598" y="72361"/>
                  <a:pt x="92598" y="72361"/>
                </a:cubicBezTo>
                <a:cubicBezTo>
                  <a:pt x="100314" y="56928"/>
                  <a:pt x="104701" y="39317"/>
                  <a:pt x="115747" y="26062"/>
                </a:cubicBezTo>
                <a:cubicBezTo>
                  <a:pt x="124653" y="15375"/>
                  <a:pt x="158818" y="-8216"/>
                  <a:pt x="150471" y="2913"/>
                </a:cubicBezTo>
                <a:cubicBezTo>
                  <a:pt x="130828" y="29104"/>
                  <a:pt x="81023" y="72361"/>
                  <a:pt x="81023" y="72361"/>
                </a:cubicBezTo>
                <a:cubicBezTo>
                  <a:pt x="53500" y="154929"/>
                  <a:pt x="92527" y="55103"/>
                  <a:pt x="34724" y="141809"/>
                </a:cubicBezTo>
                <a:cubicBezTo>
                  <a:pt x="-25374" y="231957"/>
                  <a:pt x="72092" y="127593"/>
                  <a:pt x="0" y="199682"/>
                </a:cubicBezTo>
                <a:cubicBezTo>
                  <a:pt x="3858" y="211257"/>
                  <a:pt x="2948" y="225779"/>
                  <a:pt x="11575" y="234406"/>
                </a:cubicBezTo>
                <a:cubicBezTo>
                  <a:pt x="23776" y="246607"/>
                  <a:pt x="42893" y="248995"/>
                  <a:pt x="57874" y="257556"/>
                </a:cubicBezTo>
                <a:cubicBezTo>
                  <a:pt x="69952" y="264458"/>
                  <a:pt x="80156" y="274484"/>
                  <a:pt x="92598" y="280705"/>
                </a:cubicBezTo>
                <a:cubicBezTo>
                  <a:pt x="103511" y="286161"/>
                  <a:pt x="116409" y="286824"/>
                  <a:pt x="127322" y="292280"/>
                </a:cubicBezTo>
                <a:cubicBezTo>
                  <a:pt x="163997" y="310618"/>
                  <a:pt x="156041" y="321185"/>
                  <a:pt x="196770" y="327004"/>
                </a:cubicBezTo>
                <a:cubicBezTo>
                  <a:pt x="212048" y="329187"/>
                  <a:pt x="227636" y="327004"/>
                  <a:pt x="243069" y="32700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725" y="1508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2"/>
          <p:cNvSpPr txBox="1">
            <a:spLocks noChangeArrowheads="1"/>
          </p:cNvSpPr>
          <p:nvPr/>
        </p:nvSpPr>
        <p:spPr bwMode="auto">
          <a:xfrm>
            <a:off x="2554288" y="4776788"/>
            <a:ext cx="3625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000">
                <a:solidFill>
                  <a:srgbClr val="010000"/>
                </a:solidFill>
                <a:latin typeface="Chalkboard" charset="0"/>
                <a:cs typeface="Chalkboard" charset="0"/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42936706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programmer fixed her bug</a:t>
            </a:r>
          </a:p>
        </p:txBody>
      </p:sp>
    </p:spTree>
    <p:extLst>
      <p:ext uri="{BB962C8B-B14F-4D97-AF65-F5344CB8AC3E}">
        <p14:creationId xmlns:p14="http://schemas.microsoft.com/office/powerpoint/2010/main" val="13764114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9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94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295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was looking for love!</a:t>
            </a:r>
          </a:p>
        </p:txBody>
      </p:sp>
    </p:spTree>
    <p:extLst>
      <p:ext uri="{BB962C8B-B14F-4D97-AF65-F5344CB8AC3E}">
        <p14:creationId xmlns:p14="http://schemas.microsoft.com/office/powerpoint/2010/main" val="2027583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876425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97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397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397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was looking for love</a:t>
            </a:r>
            <a:r>
              <a:rPr lang="mr-IN" sz="4600" dirty="0">
                <a:latin typeface="Calibri"/>
                <a:cs typeface="Calibri"/>
              </a:rPr>
              <a:t>…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84586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252571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499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99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499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499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500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5002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met y</a:t>
            </a:r>
          </a:p>
        </p:txBody>
      </p:sp>
    </p:spTree>
    <p:extLst>
      <p:ext uri="{BB962C8B-B14F-4D97-AF65-F5344CB8AC3E}">
        <p14:creationId xmlns:p14="http://schemas.microsoft.com/office/powerpoint/2010/main" val="556682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3103563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60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02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602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602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602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5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6026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Since they were both “in scope”</a:t>
            </a:r>
          </a:p>
        </p:txBody>
      </p:sp>
    </p:spTree>
    <p:extLst>
      <p:ext uri="{BB962C8B-B14F-4D97-AF65-F5344CB8AC3E}">
        <p14:creationId xmlns:p14="http://schemas.microsoft.com/office/powerpoint/2010/main" val="1129748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static final double </a:t>
            </a:r>
            <a:r>
              <a:rPr lang="en-US" sz="2000" b="1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TAX_RATE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= 0.08;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static final double </a:t>
            </a:r>
            <a:r>
              <a:rPr lang="en-US" sz="2000" b="1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TIP_RATE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= 0.2;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double tax = subtotal * </a:t>
            </a:r>
            <a:r>
              <a:rPr lang="en-US" sz="2000" b="1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TAX_RATE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double tip = subtotal * </a:t>
            </a:r>
            <a:r>
              <a:rPr lang="en-US" sz="2000" b="1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TIP_RATE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Receipt Program After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4747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story had a happy ending!</a:t>
            </a:r>
          </a:p>
        </p:txBody>
      </p:sp>
    </p:spTree>
    <p:extLst>
      <p:ext uri="{BB962C8B-B14F-4D97-AF65-F5344CB8AC3E}">
        <p14:creationId xmlns:p14="http://schemas.microsoft.com/office/powerpoint/2010/main" val="40664490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09404" y="1021734"/>
            <a:ext cx="4871123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22222"/>
                </a:solidFill>
              </a:rPr>
              <a:t>The </a:t>
            </a:r>
            <a:r>
              <a:rPr lang="en-US" sz="2400" b="1" dirty="0">
                <a:solidFill>
                  <a:srgbClr val="222222"/>
                </a:solidFill>
              </a:rPr>
              <a:t>scope</a:t>
            </a:r>
            <a:r>
              <a:rPr lang="en-US" sz="2400" dirty="0">
                <a:solidFill>
                  <a:srgbClr val="222222"/>
                </a:solidFill>
              </a:rPr>
              <a:t> of a variable refers to the section of code where a variable can be accessed.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27FF"/>
                </a:solidFill>
              </a:rPr>
              <a:t>Scope starts </a:t>
            </a:r>
            <a:r>
              <a:rPr lang="en-US" sz="2400" dirty="0">
                <a:solidFill>
                  <a:srgbClr val="222222"/>
                </a:solidFill>
              </a:rPr>
              <a:t>where the variable is declared.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Scope ends </a:t>
            </a:r>
            <a:r>
              <a:rPr lang="en-US" sz="2400" dirty="0">
                <a:solidFill>
                  <a:srgbClr val="222222"/>
                </a:solidFill>
              </a:rPr>
              <a:t>at the termination of the inner-most code block in which the variable was defined.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22222"/>
                </a:solidFill>
              </a:rPr>
              <a:t>A </a:t>
            </a:r>
            <a:r>
              <a:rPr lang="en-US" sz="2400" b="1" dirty="0">
                <a:solidFill>
                  <a:srgbClr val="222222"/>
                </a:solidFill>
              </a:rPr>
              <a:t>code block </a:t>
            </a:r>
            <a:r>
              <a:rPr lang="en-US" sz="2400" dirty="0">
                <a:solidFill>
                  <a:srgbClr val="222222"/>
                </a:solidFill>
              </a:rPr>
              <a:t>is a chunk of code between { } brackets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Think about Scope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D4162-6D43-C947-A70D-EEF292A6C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4789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305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13" y="689364"/>
            <a:ext cx="7906215" cy="588911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Guess My Number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9381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825190"/>
            <a:ext cx="54083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8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38622" y="1138011"/>
            <a:ext cx="811662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55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14559" y="1402706"/>
            <a:ext cx="572233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995075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14559" y="1920064"/>
            <a:ext cx="45432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7346318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6296" y="2485548"/>
            <a:ext cx="379728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3890073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809432" y="2762275"/>
            <a:ext cx="473574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27418072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88326" y="3845117"/>
            <a:ext cx="423042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2186412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End Review</a:t>
            </a:r>
          </a:p>
        </p:txBody>
      </p:sp>
    </p:spTree>
    <p:extLst>
      <p:ext uri="{BB962C8B-B14F-4D97-AF65-F5344CB8AC3E}">
        <p14:creationId xmlns:p14="http://schemas.microsoft.com/office/powerpoint/2010/main" val="13596815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88326" y="4157938"/>
            <a:ext cx="558999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6226600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88326" y="4157938"/>
            <a:ext cx="558999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9903925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834873" y="4422632"/>
            <a:ext cx="38031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954836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43156" y="1932096"/>
            <a:ext cx="430261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18605272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424419" y="2461486"/>
            <a:ext cx="3713065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6205055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845524" y="3315728"/>
            <a:ext cx="481997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1011368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6292" y="3833086"/>
            <a:ext cx="481997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0140760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6292" y="4157939"/>
            <a:ext cx="562608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33859207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6292" y="4157939"/>
            <a:ext cx="562608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8413320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895030" y="4410602"/>
            <a:ext cx="33219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598952736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12072</TotalTime>
  <Words>3816</Words>
  <Application>Microsoft Macintosh PowerPoint</Application>
  <PresentationFormat>On-screen Show (4:3)</PresentationFormat>
  <Paragraphs>1758</Paragraphs>
  <Slides>171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86" baseType="lpstr"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Gill Sans Ultra Bold</vt:lpstr>
      <vt:lpstr>Mangal</vt:lpstr>
      <vt:lpstr>Menlo</vt:lpstr>
      <vt:lpstr>Monaco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132</cp:revision>
  <cp:lastPrinted>2019-01-16T22:54:25Z</cp:lastPrinted>
  <dcterms:created xsi:type="dcterms:W3CDTF">2014-06-13T10:00:48Z</dcterms:created>
  <dcterms:modified xsi:type="dcterms:W3CDTF">2019-01-16T22:57:17Z</dcterms:modified>
</cp:coreProperties>
</file>